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4"/>
    <p:sldMasterId id="2147483851" r:id="rId5"/>
  </p:sldMasterIdLst>
  <p:notesMasterIdLst>
    <p:notesMasterId r:id="rId45"/>
  </p:notesMasterIdLst>
  <p:sldIdLst>
    <p:sldId id="294" r:id="rId6"/>
    <p:sldId id="295" r:id="rId7"/>
    <p:sldId id="348" r:id="rId8"/>
    <p:sldId id="325" r:id="rId9"/>
    <p:sldId id="323" r:id="rId10"/>
    <p:sldId id="377" r:id="rId11"/>
    <p:sldId id="376" r:id="rId12"/>
    <p:sldId id="322" r:id="rId13"/>
    <p:sldId id="378" r:id="rId14"/>
    <p:sldId id="379" r:id="rId15"/>
    <p:sldId id="326" r:id="rId16"/>
    <p:sldId id="357" r:id="rId17"/>
    <p:sldId id="381" r:id="rId18"/>
    <p:sldId id="382" r:id="rId19"/>
    <p:sldId id="292" r:id="rId20"/>
    <p:sldId id="380" r:id="rId21"/>
    <p:sldId id="327" r:id="rId22"/>
    <p:sldId id="362" r:id="rId23"/>
    <p:sldId id="363" r:id="rId24"/>
    <p:sldId id="350" r:id="rId25"/>
    <p:sldId id="349" r:id="rId26"/>
    <p:sldId id="397" r:id="rId27"/>
    <p:sldId id="298" r:id="rId28"/>
    <p:sldId id="299" r:id="rId29"/>
    <p:sldId id="301" r:id="rId30"/>
    <p:sldId id="367" r:id="rId31"/>
    <p:sldId id="383" r:id="rId32"/>
    <p:sldId id="351" r:id="rId33"/>
    <p:sldId id="361" r:id="rId34"/>
    <p:sldId id="302" r:id="rId35"/>
    <p:sldId id="303" r:id="rId36"/>
    <p:sldId id="384" r:id="rId37"/>
    <p:sldId id="340" r:id="rId38"/>
    <p:sldId id="352" r:id="rId39"/>
    <p:sldId id="353" r:id="rId40"/>
    <p:sldId id="345" r:id="rId41"/>
    <p:sldId id="346" r:id="rId42"/>
    <p:sldId id="337" r:id="rId43"/>
    <p:sldId id="354" r:id="rId4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3" pos="2883">
          <p15:clr>
            <a:srgbClr val="A4A3A4"/>
          </p15:clr>
        </p15:guide>
        <p15:guide id="14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CBC"/>
    <a:srgbClr val="FEFEFE"/>
    <a:srgbClr val="000000"/>
    <a:srgbClr val="B22491"/>
    <a:srgbClr val="8BC942"/>
    <a:srgbClr val="F2A52C"/>
    <a:srgbClr val="191E26"/>
    <a:srgbClr val="242B25"/>
    <a:srgbClr val="87898B"/>
    <a:srgbClr val="AEB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741" autoAdjust="0"/>
  </p:normalViewPr>
  <p:slideViewPr>
    <p:cSldViewPr snapToGrid="0" showGuides="1">
      <p:cViewPr varScale="1">
        <p:scale>
          <a:sx n="120" d="100"/>
          <a:sy n="120" d="100"/>
        </p:scale>
        <p:origin x="114" y="246"/>
      </p:cViewPr>
      <p:guideLst>
        <p:guide pos="2883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12/20/2018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731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b="0" i="0" u="none" strike="noStrike" cap="none" baseline="0"/>
              <a:t>Startup dependencies hurt us on scale up event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b="0" i="0" u="none" strike="noStrike" cap="none" baseline="0"/>
              <a:t>Degrading without knowing is bad</a:t>
            </a:r>
          </a:p>
          <a:p>
            <a:pPr lvl="0" rtl="0">
              <a:spcBef>
                <a:spcPts val="0"/>
              </a:spcBef>
              <a:buNone/>
            </a:pPr>
            <a:endParaRPr sz="1800" b="0" i="0" u="none" strike="noStrike" cap="none" baseline="0"/>
          </a:p>
        </p:txBody>
      </p:sp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4738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974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435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626" y="4304243"/>
            <a:ext cx="678748" cy="25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8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1450"/>
            <a:ext cx="84582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2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3060" userDrawn="1">
          <p15:clr>
            <a:srgbClr val="FBAE40"/>
          </p15:clr>
        </p15:guide>
        <p15:guide id="5" orient="horz" pos="68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236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30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1" y="171451"/>
            <a:ext cx="3238500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71450"/>
            <a:ext cx="5143500" cy="46863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2601" y="1123951"/>
            <a:ext cx="3238500" cy="3733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974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pos="3456" userDrawn="1">
          <p15:clr>
            <a:srgbClr val="FBAE40"/>
          </p15:clr>
        </p15:guide>
        <p15:guide id="6" pos="3504" userDrawn="1">
          <p15:clr>
            <a:srgbClr val="FBAE40"/>
          </p15:clr>
        </p15:guide>
        <p15:guide id="7" orient="horz" pos="70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4432696"/>
            <a:ext cx="8458200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1" y="171450"/>
            <a:ext cx="8458200" cy="4152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orient="horz" pos="272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 S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473679" y="1736126"/>
            <a:ext cx="40674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bg1"/>
                </a:solidFill>
              </a:rPr>
              <a:t>Please give us your feedback on this presentation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363997"/>
            <a:ext cx="3816350" cy="432215"/>
          </a:xfrm>
        </p:spPr>
        <p:txBody>
          <a:bodyPr lIns="0" tIns="0" rIns="0" bIns="0"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400" dirty="0" smtClean="0"/>
              <a:t>Insert</a:t>
            </a:r>
            <a:r>
              <a:rPr lang="en-US" sz="2400" baseline="0" dirty="0" smtClean="0"/>
              <a:t> session ID</a:t>
            </a:r>
            <a:endParaRPr lang="en-US" sz="2400" dirty="0" smtClean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8" y="631045"/>
            <a:ext cx="3861799" cy="812522"/>
          </a:xfrm>
          <a:prstGeom prst="rect">
            <a:avLst/>
          </a:prstGeom>
        </p:spPr>
      </p:pic>
      <p:pic>
        <p:nvPicPr>
          <p:cNvPr id="14" name="Picture 13" descr="white copy-01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4" y="4352082"/>
            <a:ext cx="934621" cy="428368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399670" y="4836496"/>
            <a:ext cx="74066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00" b="0" i="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latin typeface="+mn-lt"/>
                <a:ea typeface="+mn-ea"/>
                <a:cs typeface="+mn-cs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b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080826" y="4235316"/>
            <a:ext cx="564187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Join the conversation on Twitter with </a:t>
            </a:r>
            <a:r>
              <a:rPr lang="en-US" sz="3600" b="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</a:rPr>
              <a:t>#reinvent</a:t>
            </a:r>
            <a:endParaRPr lang="en-US" sz="2400" b="0" dirty="0" smtClean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1599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3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8023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03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5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73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12/20/2018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0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3679355"/>
            <a:ext cx="7838392" cy="391510"/>
          </a:xfrm>
        </p:spPr>
        <p:txBody>
          <a:bodyPr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2014 | Las Vegas, NV</a:t>
            </a:r>
          </a:p>
        </p:txBody>
      </p:sp>
      <p:pic>
        <p:nvPicPr>
          <p:cNvPr id="22" name="Picture 21" descr="white copy-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4" y="4352082"/>
            <a:ext cx="934621" cy="428368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99670" y="4836496"/>
            <a:ext cx="74066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00" b="0" i="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latin typeface="+mn-lt"/>
                <a:ea typeface="+mn-ea"/>
                <a:cs typeface="+mn-cs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b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8" y="631045"/>
            <a:ext cx="3861799" cy="812522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57201" y="1749668"/>
            <a:ext cx="7838392" cy="1334289"/>
          </a:xfrm>
        </p:spPr>
        <p:txBody>
          <a:bodyPr/>
          <a:lstStyle>
            <a:lvl1pPr>
              <a:defRPr sz="4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Session Title Line 1</a:t>
            </a:r>
            <a:br>
              <a:rPr lang="en-US" dirty="0" smtClean="0"/>
            </a:br>
            <a:r>
              <a:rPr lang="en-US" dirty="0" smtClean="0"/>
              <a:t>Session Title Line 2</a:t>
            </a:r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3161503"/>
            <a:ext cx="7838392" cy="440311"/>
          </a:xfrm>
        </p:spPr>
        <p:txBody>
          <a:bodyPr anchor="ctr"/>
          <a:lstStyle>
            <a:lvl1pPr marL="0" indent="0">
              <a:buFontTx/>
              <a:buNone/>
              <a:defRPr sz="2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</p:spTree>
    <p:extLst>
      <p:ext uri="{BB962C8B-B14F-4D97-AF65-F5344CB8AC3E}">
        <p14:creationId xmlns:p14="http://schemas.microsoft.com/office/powerpoint/2010/main" val="283400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  <p15:guide id="2" pos="5232" userDrawn="1">
          <p15:clr>
            <a:srgbClr val="FBAE40"/>
          </p15:clr>
        </p15:guide>
        <p15:guide id="3" orient="horz" pos="1092" userDrawn="1">
          <p15:clr>
            <a:srgbClr val="FBAE40"/>
          </p15:clr>
        </p15:guide>
        <p15:guide id="4" orient="horz" pos="1980" userDrawn="1">
          <p15:clr>
            <a:srgbClr val="FBAE40"/>
          </p15:clr>
        </p15:guide>
        <p15:guide id="5" orient="horz" pos="231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12/20/2018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3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12/20/2018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4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12/20/2018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3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t>12/20/2018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4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t>12/20/2018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90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63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87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3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94737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71651"/>
            <a:ext cx="8229600" cy="1021556"/>
          </a:xfrm>
        </p:spPr>
        <p:txBody>
          <a:bodyPr anchor="ctr">
            <a:noAutofit/>
          </a:bodyPr>
          <a:lstStyle>
            <a:lvl1pPr algn="l">
              <a:defRPr sz="6600" b="1" cap="none"/>
            </a:lvl1pPr>
          </a:lstStyle>
          <a:p>
            <a:r>
              <a:rPr lang="en-US" dirty="0" smtClean="0"/>
              <a:t>Section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7" y="2823444"/>
            <a:ext cx="6563528" cy="140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4432696"/>
            <a:ext cx="8458200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1" y="171450"/>
            <a:ext cx="8458200" cy="4152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9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856" y="171450"/>
            <a:ext cx="8458201" cy="85725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5" y="1084843"/>
            <a:ext cx="8458201" cy="377290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4432696"/>
            <a:ext cx="8458200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1" y="171450"/>
            <a:ext cx="8458200" cy="4152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4432696"/>
            <a:ext cx="8458200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1" y="171450"/>
            <a:ext cx="8458200" cy="4152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5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4432696"/>
            <a:ext cx="8458200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1" y="171450"/>
            <a:ext cx="8458200" cy="4152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9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4432696"/>
            <a:ext cx="8458200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1" y="171450"/>
            <a:ext cx="8458200" cy="4152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1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-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5" y="171450"/>
            <a:ext cx="8458201" cy="857250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771899"/>
          </a:xfrm>
          <a:noFill/>
        </p:spPr>
        <p:txBody>
          <a:bodyPr/>
          <a:lstStyle>
            <a:lvl1pPr marL="0" indent="0">
              <a:buNone/>
              <a:defRPr lang="en-US" sz="110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3060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10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-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6" y="171450"/>
            <a:ext cx="8458199" cy="857250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771900"/>
          </a:xfrm>
          <a:noFill/>
        </p:spPr>
        <p:txBody>
          <a:bodyPr/>
          <a:lstStyle>
            <a:lvl1pPr marL="0" indent="0">
              <a:buNone/>
              <a:defRPr lang="en-US" sz="110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34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-Simple Rever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171450"/>
            <a:ext cx="8458200" cy="857250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771900"/>
          </a:xfrm>
          <a:solidFill>
            <a:srgbClr val="FEFEFE"/>
          </a:solidFill>
        </p:spPr>
        <p:txBody>
          <a:bodyPr/>
          <a:lstStyle>
            <a:lvl1pPr marL="0" indent="0">
              <a:buNone/>
              <a:defRPr lang="en-US" sz="11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23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71651"/>
            <a:ext cx="8229600" cy="1021556"/>
          </a:xfrm>
        </p:spPr>
        <p:txBody>
          <a:bodyPr anchor="ctr">
            <a:noAutofit/>
          </a:bodyPr>
          <a:lstStyle>
            <a:lvl1pPr algn="l">
              <a:defRPr sz="6600" b="1" cap="none"/>
            </a:lvl1pPr>
          </a:lstStyle>
          <a:p>
            <a:r>
              <a:rPr lang="en-US" dirty="0" smtClean="0"/>
              <a:t>Section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7" y="2823444"/>
            <a:ext cx="6563528" cy="140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16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54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1450"/>
            <a:ext cx="84582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085850"/>
            <a:ext cx="41910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085850"/>
            <a:ext cx="41910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8" userDrawn="1">
          <p15:clr>
            <a:srgbClr val="FBAE40"/>
          </p15:clr>
        </p15:guide>
        <p15:guide id="2" pos="216" userDrawn="1">
          <p15:clr>
            <a:srgbClr val="FBAE40"/>
          </p15:clr>
        </p15:guide>
        <p15:guide id="3" pos="5544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pos="2856" userDrawn="1">
          <p15:clr>
            <a:srgbClr val="FBAE40"/>
          </p15:clr>
        </p15:guide>
        <p15:guide id="6" pos="2904" userDrawn="1">
          <p15:clr>
            <a:srgbClr val="FBAE40"/>
          </p15:clr>
        </p15:guide>
        <p15:guide id="7" orient="horz" pos="30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1450"/>
            <a:ext cx="84582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085851"/>
            <a:ext cx="41910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572435"/>
            <a:ext cx="4191000" cy="328531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10101" y="1085851"/>
            <a:ext cx="41910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10101" y="1572435"/>
            <a:ext cx="4191000" cy="328531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90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pos="2856" userDrawn="1">
          <p15:clr>
            <a:srgbClr val="FBAE40"/>
          </p15:clr>
        </p15:guide>
        <p15:guide id="6" pos="2904" userDrawn="1">
          <p15:clr>
            <a:srgbClr val="FBAE40"/>
          </p15:clr>
        </p15:guide>
        <p15:guide id="7" orient="horz" pos="30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90445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789" y="1084841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4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0" r:id="rId2"/>
    <p:sldLayoutId id="2147483691" r:id="rId3"/>
    <p:sldLayoutId id="2147483707" r:id="rId4"/>
    <p:sldLayoutId id="2147483710" r:id="rId5"/>
    <p:sldLayoutId id="2147483714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709" r:id="rId14"/>
    <p:sldLayoutId id="2147483715" r:id="rId15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800" b="0" i="0" kern="1200" spc="-100" baseline="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j-lt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7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n-lt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n-lt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n-lt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n-lt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5DE26-C7BB-47FE-BDCB-FD94A6C1D0D9}" type="datetimeFigureOut">
              <a:rPr lang="en-IN" smtClean="0"/>
              <a:t>20-12-2018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069A9-7F5B-4BA5-AF48-71BC7C8CA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987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6.wdp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2.png"/><Relationship Id="rId17" Type="http://schemas.microsoft.com/office/2007/relationships/hdphoto" Target="../media/hdphoto8.wdp"/><Relationship Id="rId2" Type="http://schemas.openxmlformats.org/officeDocument/2006/relationships/image" Target="../media/image7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1.png"/><Relationship Id="rId19" Type="http://schemas.microsoft.com/office/2007/relationships/hdphoto" Target="../media/hdphoto9.wdp"/><Relationship Id="rId4" Type="http://schemas.openxmlformats.org/officeDocument/2006/relationships/image" Target="../media/image8.png"/><Relationship Id="rId9" Type="http://schemas.microsoft.com/office/2007/relationships/hdphoto" Target="../media/hdphoto4.wdp"/><Relationship Id="rId1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6.wdp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2.png"/><Relationship Id="rId17" Type="http://schemas.microsoft.com/office/2007/relationships/hdphoto" Target="../media/hdphoto8.wdp"/><Relationship Id="rId2" Type="http://schemas.openxmlformats.org/officeDocument/2006/relationships/image" Target="../media/image7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1.png"/><Relationship Id="rId19" Type="http://schemas.microsoft.com/office/2007/relationships/hdphoto" Target="../media/hdphoto9.wdp"/><Relationship Id="rId4" Type="http://schemas.openxmlformats.org/officeDocument/2006/relationships/image" Target="../media/image8.png"/><Relationship Id="rId9" Type="http://schemas.microsoft.com/office/2007/relationships/hdphoto" Target="../media/hdphoto4.wdp"/><Relationship Id="rId1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6.wdp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2.png"/><Relationship Id="rId17" Type="http://schemas.microsoft.com/office/2007/relationships/hdphoto" Target="../media/hdphoto8.wdp"/><Relationship Id="rId2" Type="http://schemas.openxmlformats.org/officeDocument/2006/relationships/image" Target="../media/image7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1.png"/><Relationship Id="rId19" Type="http://schemas.microsoft.com/office/2007/relationships/hdphoto" Target="../media/hdphoto9.wdp"/><Relationship Id="rId4" Type="http://schemas.openxmlformats.org/officeDocument/2006/relationships/image" Target="../media/image8.png"/><Relationship Id="rId9" Type="http://schemas.microsoft.com/office/2007/relationships/hdphoto" Target="../media/hdphoto4.wdp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Monolithic Apps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13015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551" y="1840320"/>
            <a:ext cx="8229600" cy="857400"/>
          </a:xfrm>
        </p:spPr>
        <p:txBody>
          <a:bodyPr/>
          <a:lstStyle/>
          <a:p>
            <a:r>
              <a:rPr lang="en-US" dirty="0" smtClean="0"/>
              <a:t>Availability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9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smtClean="0"/>
              <a:t>Availability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single missing “;” brought down the Netflix website for many hours (~2008)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078" y="3086225"/>
            <a:ext cx="1998280" cy="1323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85" y="1619437"/>
            <a:ext cx="5816713" cy="150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6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Apps – Failure &amp; Availability</a:t>
            </a:r>
            <a:endParaRPr lang="en-US" dirty="0"/>
          </a:p>
        </p:txBody>
      </p:sp>
      <p:pic>
        <p:nvPicPr>
          <p:cNvPr id="4" name="Picture Placeholder 3" descr="train_fire_1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7" b="91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201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136" y="431939"/>
            <a:ext cx="2713134" cy="36267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17424" y="2652299"/>
            <a:ext cx="2166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MicroServices</a:t>
            </a:r>
            <a:r>
              <a:rPr lang="en-US" sz="2800" dirty="0" smtClean="0"/>
              <a:t> </a:t>
            </a:r>
          </a:p>
          <a:p>
            <a:endParaRPr lang="en-US" sz="2800" dirty="0"/>
          </a:p>
          <a:p>
            <a:r>
              <a:rPr lang="en-US" sz="2800" dirty="0" smtClean="0"/>
              <a:t>You Think??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8339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Tipping Point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50" y="1423173"/>
            <a:ext cx="2410865" cy="18081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26978" y="1923851"/>
            <a:ext cx="563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&amp;</a:t>
            </a:r>
            <a:endParaRPr lang="en-US" sz="5400" dirty="0"/>
          </a:p>
        </p:txBody>
      </p:sp>
      <p:pic>
        <p:nvPicPr>
          <p:cNvPr id="5" name="Picture 4" descr="train_different_compartme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510" y="1456897"/>
            <a:ext cx="1864610" cy="1799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525" y="1428881"/>
            <a:ext cx="1232031" cy="18491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95142" y="1992200"/>
            <a:ext cx="563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&amp;</a:t>
            </a:r>
            <a:endParaRPr lang="en-US" sz="5400" dirty="0"/>
          </a:p>
        </p:txBody>
      </p:sp>
      <p:sp>
        <p:nvSpPr>
          <p:cNvPr id="9" name="TextBox 8"/>
          <p:cNvSpPr txBox="1"/>
          <p:nvPr/>
        </p:nvSpPr>
        <p:spPr>
          <a:xfrm>
            <a:off x="905763" y="3604886"/>
            <a:ext cx="206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Organizational Growth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90219" y="3691913"/>
            <a:ext cx="203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Disverse</a:t>
            </a:r>
            <a:r>
              <a:rPr lang="en-US" dirty="0" smtClean="0"/>
              <a:t> Functionality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55387" y="3701252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Bottleneck in </a:t>
            </a:r>
          </a:p>
          <a:p>
            <a:r>
              <a:rPr lang="en-US" dirty="0" smtClean="0"/>
              <a:t>Monolithic stack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32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What are </a:t>
            </a:r>
            <a:r>
              <a:rPr lang="en-US" sz="6600" dirty="0" err="1" smtClean="0"/>
              <a:t>MicroServices</a:t>
            </a:r>
            <a:r>
              <a:rPr lang="en-US" sz="6600" dirty="0" smtClean="0"/>
              <a:t>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192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about 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Team size</a:t>
            </a:r>
          </a:p>
          <a:p>
            <a:r>
              <a:rPr lang="en-US" sz="2400" dirty="0" smtClean="0"/>
              <a:t>Lines of code </a:t>
            </a:r>
          </a:p>
          <a:p>
            <a:r>
              <a:rPr lang="en-US" sz="2400" dirty="0" smtClean="0"/>
              <a:t>Number of API/</a:t>
            </a:r>
            <a:r>
              <a:rPr lang="en-US" sz="2400" dirty="0" err="1" smtClean="0"/>
              <a:t>EndPoints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098" y="989941"/>
            <a:ext cx="3262654" cy="2528557"/>
          </a:xfrm>
          <a:prstGeom prst="rect">
            <a:avLst/>
          </a:prstGeom>
          <a:solidFill>
            <a:schemeClr val="tx1">
              <a:alpha val="90000"/>
            </a:schemeClr>
          </a:solidFill>
        </p:spPr>
      </p:pic>
      <p:sp>
        <p:nvSpPr>
          <p:cNvPr id="5" name="TextBox 4"/>
          <p:cNvSpPr txBox="1"/>
          <p:nvPr/>
        </p:nvSpPr>
        <p:spPr>
          <a:xfrm>
            <a:off x="6713848" y="2502875"/>
            <a:ext cx="12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MicroService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2257" y="2997846"/>
            <a:ext cx="1289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MegaService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69543" y="2082616"/>
            <a:ext cx="560266" cy="4856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6069543" y="2073276"/>
            <a:ext cx="532252" cy="569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20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smaller (fine grained), clearly scoped services</a:t>
            </a:r>
          </a:p>
          <a:p>
            <a:pPr lvl="1"/>
            <a:r>
              <a:rPr lang="en-US" dirty="0" smtClean="0"/>
              <a:t>Single Responsibility Principle</a:t>
            </a:r>
          </a:p>
          <a:p>
            <a:pPr lvl="1"/>
            <a:r>
              <a:rPr lang="en-US" dirty="0" smtClean="0"/>
              <a:t>Domain Driven Development</a:t>
            </a:r>
          </a:p>
          <a:p>
            <a:pPr lvl="1"/>
            <a:r>
              <a:rPr lang="en-US" dirty="0" smtClean="0"/>
              <a:t>Bounded Context</a:t>
            </a:r>
          </a:p>
          <a:p>
            <a:pPr lvl="1"/>
            <a:r>
              <a:rPr lang="en-US" dirty="0" smtClean="0"/>
              <a:t>Independently Managed</a:t>
            </a:r>
          </a:p>
          <a:p>
            <a:r>
              <a:rPr lang="en-US" dirty="0" smtClean="0"/>
              <a:t>Clear ownership for each service</a:t>
            </a:r>
          </a:p>
          <a:p>
            <a:pPr lvl="1"/>
            <a:r>
              <a:rPr lang="en-US" dirty="0" smtClean="0"/>
              <a:t>Typically need/adopt the “</a:t>
            </a:r>
            <a:r>
              <a:rPr lang="en-US" dirty="0" err="1" smtClean="0"/>
              <a:t>DevOps</a:t>
            </a:r>
            <a:r>
              <a:rPr lang="en-US" dirty="0" smtClean="0"/>
              <a:t>”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67220" y="4613507"/>
            <a:ext cx="3898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Attribution: Adrian </a:t>
            </a:r>
            <a:r>
              <a:rPr lang="en-US" dirty="0" err="1" smtClean="0"/>
              <a:t>Cockroft</a:t>
            </a:r>
            <a:r>
              <a:rPr lang="en-US" dirty="0" smtClean="0"/>
              <a:t>, Martin Fowler 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727" y="1195402"/>
            <a:ext cx="2204585" cy="215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9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App (Various Components linked together)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03" y="2028542"/>
            <a:ext cx="8854529" cy="103690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000" b="1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none" dirty="0" smtClean="0"/>
              <a:t>Comparing Monolithic to </a:t>
            </a:r>
            <a:r>
              <a:rPr lang="en-US" cap="none" dirty="0" err="1" smtClean="0"/>
              <a:t>MicroServices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4203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– separate single purpose services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909" y="167007"/>
            <a:ext cx="4183174" cy="418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2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App</a:t>
            </a:r>
            <a:endParaRPr lang="en-US" dirty="0"/>
          </a:p>
        </p:txBody>
      </p:sp>
      <p:pic>
        <p:nvPicPr>
          <p:cNvPr id="5" name="Picture Placeholder 4" descr="train017.gif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2" r="68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360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2074447" y="3253378"/>
            <a:ext cx="4633493" cy="15905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7961"/>
            <a:ext cx="8229600" cy="857400"/>
          </a:xfrm>
        </p:spPr>
        <p:txBody>
          <a:bodyPr/>
          <a:lstStyle/>
          <a:p>
            <a:r>
              <a:rPr lang="en-US" cap="none" dirty="0" smtClean="0"/>
              <a:t>Monolithic Architecture (Revisiting)</a:t>
            </a:r>
            <a:endParaRPr lang="en-US" cap="none" dirty="0"/>
          </a:p>
        </p:txBody>
      </p:sp>
      <p:sp>
        <p:nvSpPr>
          <p:cNvPr id="10" name="Rectangle 9"/>
          <p:cNvSpPr/>
          <p:nvPr/>
        </p:nvSpPr>
        <p:spPr>
          <a:xfrm>
            <a:off x="3443660" y="2372879"/>
            <a:ext cx="1876278" cy="476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Load Balancer</a:t>
            </a:r>
            <a:endParaRPr lang="en-US" sz="1500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04240" y="1333697"/>
            <a:ext cx="8185122" cy="599494"/>
            <a:chOff x="6" y="1109702"/>
            <a:chExt cx="8857436" cy="801808"/>
          </a:xfrm>
          <a:solidFill>
            <a:srgbClr val="FFFFFF"/>
          </a:solidFill>
        </p:grpSpPr>
        <p:pic>
          <p:nvPicPr>
            <p:cNvPr id="11" name="Picture 10" descr="images-1.jp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72163" y="1149571"/>
              <a:ext cx="1502723" cy="711975"/>
            </a:xfrm>
            <a:prstGeom prst="rect">
              <a:avLst/>
            </a:prstGeom>
            <a:grpFill/>
          </p:spPr>
        </p:pic>
        <p:pic>
          <p:nvPicPr>
            <p:cNvPr id="12" name="Picture 11" descr="images-2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52511">
                          <a14:foregroundMark x1="69406" y1="79130" x2="69406" y2="79130"/>
                          <a14:foregroundMark x1="58904" y1="80435" x2="58904" y2="80435"/>
                          <a14:foregroundMark x1="79452" y1="73478" x2="79452" y2="73478"/>
                          <a14:foregroundMark x1="52968" y1="88696" x2="52968" y2="886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14779" y="1109702"/>
              <a:ext cx="989608" cy="779485"/>
            </a:xfrm>
            <a:prstGeom prst="rect">
              <a:avLst/>
            </a:prstGeom>
            <a:grpFill/>
          </p:spPr>
        </p:pic>
        <p:pic>
          <p:nvPicPr>
            <p:cNvPr id="13" name="Picture 12" descr="images-3.jp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93" b="100000" l="4889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85986" y="1146376"/>
              <a:ext cx="1008003" cy="752642"/>
            </a:xfrm>
            <a:prstGeom prst="rect">
              <a:avLst/>
            </a:prstGeom>
            <a:grpFill/>
          </p:spPr>
        </p:pic>
        <p:pic>
          <p:nvPicPr>
            <p:cNvPr id="14" name="Picture 13" descr="images-4.jpg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96525">
                          <a14:foregroundMark x1="24324" y1="52577" x2="24324" y2="52577"/>
                          <a14:foregroundMark x1="24324" y1="29381" x2="24324" y2="2938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" y="1152211"/>
              <a:ext cx="1256559" cy="705906"/>
            </a:xfrm>
            <a:prstGeom prst="rect">
              <a:avLst/>
            </a:prstGeom>
            <a:grpFill/>
          </p:spPr>
        </p:pic>
        <p:pic>
          <p:nvPicPr>
            <p:cNvPr id="15" name="Picture 14" descr="images-5.jp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9242" y="1145245"/>
              <a:ext cx="1192368" cy="766265"/>
            </a:xfrm>
            <a:prstGeom prst="rect">
              <a:avLst/>
            </a:prstGeom>
            <a:grpFill/>
          </p:spPr>
        </p:pic>
        <p:pic>
          <p:nvPicPr>
            <p:cNvPr id="16" name="Picture 15" descr="images-6.jpg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99528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00235" y="1109703"/>
              <a:ext cx="914544" cy="766795"/>
            </a:xfrm>
            <a:prstGeom prst="rect">
              <a:avLst/>
            </a:prstGeom>
            <a:grpFill/>
          </p:spPr>
        </p:pic>
        <p:pic>
          <p:nvPicPr>
            <p:cNvPr id="17" name="Picture 16" descr="images.jpg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99582" l="0" r="891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46270" y="1143698"/>
              <a:ext cx="868003" cy="737393"/>
            </a:xfrm>
            <a:prstGeom prst="rect">
              <a:avLst/>
            </a:prstGeom>
            <a:grpFill/>
          </p:spPr>
        </p:pic>
        <p:pic>
          <p:nvPicPr>
            <p:cNvPr id="18" name="Picture 17" descr="pc-mac-ad.jpg"/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500" r="100000">
                          <a14:foregroundMark x1="66750" y1="26286" x2="66750" y2="26286"/>
                          <a14:foregroundMark x1="75000" y1="31714" x2="75000" y2="31714"/>
                          <a14:foregroundMark x1="63250" y1="61714" x2="63250" y2="61714"/>
                          <a14:backgroundMark x1="66750" y1="40000" x2="66750" y2="4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7817" y="1146377"/>
              <a:ext cx="1112562" cy="730119"/>
            </a:xfrm>
            <a:prstGeom prst="rect">
              <a:avLst/>
            </a:prstGeom>
            <a:grpFill/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478" b="100000" l="1205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88329" y="1113190"/>
              <a:ext cx="1269113" cy="775994"/>
            </a:xfrm>
            <a:prstGeom prst="rect">
              <a:avLst/>
            </a:prstGeom>
            <a:grpFill/>
          </p:spPr>
        </p:pic>
      </p:grpSp>
      <p:cxnSp>
        <p:nvCxnSpPr>
          <p:cNvPr id="21" name="Straight Arrow Connector 20"/>
          <p:cNvCxnSpPr/>
          <p:nvPr/>
        </p:nvCxnSpPr>
        <p:spPr>
          <a:xfrm>
            <a:off x="4484770" y="3787539"/>
            <a:ext cx="23365" cy="879712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819081" y="3043765"/>
            <a:ext cx="4633493" cy="15905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Monolithic App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526279" y="2002475"/>
            <a:ext cx="7985627" cy="45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922042" y="3375603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Account Component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458775" y="3390690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Catalog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Component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638708" y="4012239"/>
            <a:ext cx="1685886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Component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503545" y="3966469"/>
            <a:ext cx="1731650" cy="564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Component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8" name="Can 47"/>
          <p:cNvSpPr/>
          <p:nvPr/>
        </p:nvSpPr>
        <p:spPr>
          <a:xfrm>
            <a:off x="7413596" y="3409932"/>
            <a:ext cx="1269921" cy="1258699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cxnSp>
        <p:nvCxnSpPr>
          <p:cNvPr id="58" name="Straight Connector 57"/>
          <p:cNvCxnSpPr>
            <a:endCxn id="10" idx="0"/>
          </p:cNvCxnSpPr>
          <p:nvPr/>
        </p:nvCxnSpPr>
        <p:spPr>
          <a:xfrm>
            <a:off x="4381804" y="2082577"/>
            <a:ext cx="1" cy="290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0" idx="2"/>
          </p:cNvCxnSpPr>
          <p:nvPr/>
        </p:nvCxnSpPr>
        <p:spPr>
          <a:xfrm flipH="1">
            <a:off x="2574163" y="2849130"/>
            <a:ext cx="1807636" cy="1717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0" idx="2"/>
          </p:cNvCxnSpPr>
          <p:nvPr/>
        </p:nvCxnSpPr>
        <p:spPr>
          <a:xfrm>
            <a:off x="4381802" y="2849129"/>
            <a:ext cx="2242381" cy="446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9" idx="3"/>
            <a:endCxn id="48" idx="2"/>
          </p:cNvCxnSpPr>
          <p:nvPr/>
        </p:nvCxnSpPr>
        <p:spPr>
          <a:xfrm flipV="1">
            <a:off x="6707934" y="4039282"/>
            <a:ext cx="705656" cy="93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07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/>
          <p:cNvCxnSpPr>
            <a:stCxn id="32" idx="2"/>
            <a:endCxn id="46" idx="0"/>
          </p:cNvCxnSpPr>
          <p:nvPr/>
        </p:nvCxnSpPr>
        <p:spPr>
          <a:xfrm>
            <a:off x="4374029" y="3470680"/>
            <a:ext cx="1041105" cy="953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2" idx="2"/>
            <a:endCxn id="45" idx="0"/>
          </p:cNvCxnSpPr>
          <p:nvPr/>
        </p:nvCxnSpPr>
        <p:spPr>
          <a:xfrm flipH="1">
            <a:off x="2978259" y="3470680"/>
            <a:ext cx="1395770" cy="953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644936" y="4508431"/>
            <a:ext cx="1727120" cy="5258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230512" y="4485042"/>
            <a:ext cx="1682216" cy="5726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656939" y="3771951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365122" y="3745419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err="1" smtClean="0"/>
              <a:t>Microservices</a:t>
            </a:r>
            <a:r>
              <a:rPr lang="en-US" cap="none" dirty="0" smtClean="0"/>
              <a:t> Architecture</a:t>
            </a:r>
            <a:endParaRPr lang="en-US" cap="none" dirty="0"/>
          </a:p>
        </p:txBody>
      </p:sp>
      <p:sp>
        <p:nvSpPr>
          <p:cNvPr id="10" name="Rectangle 9"/>
          <p:cNvSpPr/>
          <p:nvPr/>
        </p:nvSpPr>
        <p:spPr>
          <a:xfrm>
            <a:off x="3443660" y="2292780"/>
            <a:ext cx="1876278" cy="476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Load Balancer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526279" y="2002475"/>
            <a:ext cx="7985627" cy="45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269926" y="3650235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Account 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50301" y="3676764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Catalog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135316" y="4424184"/>
            <a:ext cx="1685886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549309" y="4424184"/>
            <a:ext cx="1731650" cy="564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8" name="Can 47"/>
          <p:cNvSpPr/>
          <p:nvPr/>
        </p:nvSpPr>
        <p:spPr>
          <a:xfrm>
            <a:off x="6052145" y="3512915"/>
            <a:ext cx="892376" cy="823875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Catalog DB</a:t>
            </a:r>
            <a:endParaRPr lang="en-US" sz="1400" dirty="0"/>
          </a:p>
        </p:txBody>
      </p:sp>
      <p:cxnSp>
        <p:nvCxnSpPr>
          <p:cNvPr id="58" name="Straight Connector 57"/>
          <p:cNvCxnSpPr>
            <a:endCxn id="10" idx="0"/>
          </p:cNvCxnSpPr>
          <p:nvPr/>
        </p:nvCxnSpPr>
        <p:spPr>
          <a:xfrm>
            <a:off x="4381804" y="2002478"/>
            <a:ext cx="1" cy="290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0" idx="2"/>
          </p:cNvCxnSpPr>
          <p:nvPr/>
        </p:nvCxnSpPr>
        <p:spPr>
          <a:xfrm flipH="1">
            <a:off x="4381804" y="2769032"/>
            <a:ext cx="1" cy="263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4" idx="3"/>
            <a:endCxn id="48" idx="2"/>
          </p:cNvCxnSpPr>
          <p:nvPr/>
        </p:nvCxnSpPr>
        <p:spPr>
          <a:xfrm flipV="1">
            <a:off x="4968950" y="3924852"/>
            <a:ext cx="1083201" cy="2653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435890" y="2994430"/>
            <a:ext cx="1876278" cy="476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API Gateway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39" name="Can 38"/>
          <p:cNvSpPr/>
          <p:nvPr/>
        </p:nvSpPr>
        <p:spPr>
          <a:xfrm>
            <a:off x="7245650" y="4319627"/>
            <a:ext cx="1014554" cy="823875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Customer DB</a:t>
            </a:r>
            <a:endParaRPr lang="en-US" sz="1400" dirty="0"/>
          </a:p>
        </p:txBody>
      </p:sp>
      <p:cxnSp>
        <p:nvCxnSpPr>
          <p:cNvPr id="41" name="Straight Arrow Connector 40"/>
          <p:cNvCxnSpPr>
            <a:endCxn id="39" idx="2"/>
          </p:cNvCxnSpPr>
          <p:nvPr/>
        </p:nvCxnSpPr>
        <p:spPr>
          <a:xfrm flipV="1">
            <a:off x="6322627" y="4731564"/>
            <a:ext cx="923029" cy="359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2" idx="2"/>
            <a:endCxn id="43" idx="0"/>
          </p:cNvCxnSpPr>
          <p:nvPr/>
        </p:nvCxnSpPr>
        <p:spPr>
          <a:xfrm flipH="1">
            <a:off x="1979252" y="3470681"/>
            <a:ext cx="2394783" cy="1795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2" idx="2"/>
            <a:endCxn id="44" idx="0"/>
          </p:cNvCxnSpPr>
          <p:nvPr/>
        </p:nvCxnSpPr>
        <p:spPr>
          <a:xfrm flipH="1">
            <a:off x="4259626" y="3470680"/>
            <a:ext cx="114409" cy="2060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04240" y="1333697"/>
            <a:ext cx="8185122" cy="599494"/>
            <a:chOff x="6" y="1109702"/>
            <a:chExt cx="8857436" cy="801808"/>
          </a:xfrm>
          <a:solidFill>
            <a:srgbClr val="FFFFFF"/>
          </a:solidFill>
        </p:grpSpPr>
        <p:pic>
          <p:nvPicPr>
            <p:cNvPr id="57" name="Picture 56" descr="images-1.jp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72163" y="1149571"/>
              <a:ext cx="1502723" cy="711975"/>
            </a:xfrm>
            <a:prstGeom prst="rect">
              <a:avLst/>
            </a:prstGeom>
            <a:grpFill/>
          </p:spPr>
        </p:pic>
        <p:pic>
          <p:nvPicPr>
            <p:cNvPr id="59" name="Picture 58" descr="images-2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52511">
                          <a14:foregroundMark x1="69406" y1="79130" x2="69406" y2="79130"/>
                          <a14:foregroundMark x1="58904" y1="80435" x2="58904" y2="80435"/>
                          <a14:foregroundMark x1="79452" y1="73478" x2="79452" y2="73478"/>
                          <a14:foregroundMark x1="52968" y1="88696" x2="52968" y2="886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14779" y="1109702"/>
              <a:ext cx="989608" cy="779485"/>
            </a:xfrm>
            <a:prstGeom prst="rect">
              <a:avLst/>
            </a:prstGeom>
            <a:grpFill/>
          </p:spPr>
        </p:pic>
        <p:pic>
          <p:nvPicPr>
            <p:cNvPr id="60" name="Picture 59" descr="images-3.jp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93" b="100000" l="4889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85986" y="1146376"/>
              <a:ext cx="1008003" cy="752642"/>
            </a:xfrm>
            <a:prstGeom prst="rect">
              <a:avLst/>
            </a:prstGeom>
            <a:grpFill/>
          </p:spPr>
        </p:pic>
        <p:pic>
          <p:nvPicPr>
            <p:cNvPr id="61" name="Picture 60" descr="images-4.jpg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96525">
                          <a14:foregroundMark x1="24324" y1="52577" x2="24324" y2="52577"/>
                          <a14:foregroundMark x1="24324" y1="29381" x2="24324" y2="2938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" y="1152211"/>
              <a:ext cx="1256559" cy="705906"/>
            </a:xfrm>
            <a:prstGeom prst="rect">
              <a:avLst/>
            </a:prstGeom>
            <a:grpFill/>
          </p:spPr>
        </p:pic>
        <p:pic>
          <p:nvPicPr>
            <p:cNvPr id="62" name="Picture 61" descr="images-5.jp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9242" y="1145245"/>
              <a:ext cx="1192368" cy="766265"/>
            </a:xfrm>
            <a:prstGeom prst="rect">
              <a:avLst/>
            </a:prstGeom>
            <a:grpFill/>
          </p:spPr>
        </p:pic>
        <p:pic>
          <p:nvPicPr>
            <p:cNvPr id="64" name="Picture 63" descr="images-6.jpg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99528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00235" y="1109703"/>
              <a:ext cx="914544" cy="766795"/>
            </a:xfrm>
            <a:prstGeom prst="rect">
              <a:avLst/>
            </a:prstGeom>
            <a:grpFill/>
          </p:spPr>
        </p:pic>
        <p:pic>
          <p:nvPicPr>
            <p:cNvPr id="65" name="Picture 64" descr="images.jpg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99582" l="0" r="891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46270" y="1143698"/>
              <a:ext cx="868003" cy="737393"/>
            </a:xfrm>
            <a:prstGeom prst="rect">
              <a:avLst/>
            </a:prstGeom>
            <a:grpFill/>
          </p:spPr>
        </p:pic>
        <p:pic>
          <p:nvPicPr>
            <p:cNvPr id="66" name="Picture 65" descr="pc-mac-ad.jpg"/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500" r="100000">
                          <a14:foregroundMark x1="66750" y1="26286" x2="66750" y2="26286"/>
                          <a14:foregroundMark x1="75000" y1="31714" x2="75000" y2="31714"/>
                          <a14:foregroundMark x1="63250" y1="61714" x2="63250" y2="61714"/>
                          <a14:backgroundMark x1="66750" y1="40000" x2="66750" y2="4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7817" y="1146377"/>
              <a:ext cx="1112562" cy="730119"/>
            </a:xfrm>
            <a:prstGeom prst="rect">
              <a:avLst/>
            </a:prstGeom>
            <a:grpFill/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478" b="100000" l="1205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88329" y="1113190"/>
              <a:ext cx="1269113" cy="775994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91669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Concept -&gt; Service Dependency Graph</a:t>
            </a:r>
            <a:endParaRPr lang="en-US" cap="none" dirty="0"/>
          </a:p>
        </p:txBody>
      </p:sp>
      <p:sp>
        <p:nvSpPr>
          <p:cNvPr id="3" name="Rectangle 2"/>
          <p:cNvSpPr/>
          <p:nvPr/>
        </p:nvSpPr>
        <p:spPr>
          <a:xfrm>
            <a:off x="354841" y="1989227"/>
            <a:ext cx="1876889" cy="7658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App/Service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93820" y="1232759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96816" y="2160305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96816" y="3159584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Z</a:t>
            </a:r>
            <a:endParaRPr lang="en-US" dirty="0"/>
          </a:p>
        </p:txBody>
      </p: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 flipV="1">
            <a:off x="2231730" y="1536279"/>
            <a:ext cx="1662090" cy="835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" idx="3"/>
            <a:endCxn id="5" idx="1"/>
          </p:cNvCxnSpPr>
          <p:nvPr/>
        </p:nvCxnSpPr>
        <p:spPr>
          <a:xfrm>
            <a:off x="2231730" y="2372130"/>
            <a:ext cx="1665086" cy="91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3"/>
            <a:endCxn id="6" idx="1"/>
          </p:cNvCxnSpPr>
          <p:nvPr/>
        </p:nvCxnSpPr>
        <p:spPr>
          <a:xfrm>
            <a:off x="2231730" y="2372130"/>
            <a:ext cx="1665086" cy="10909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483374" y="1684010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486370" y="2611556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M</a:t>
            </a:r>
            <a:endParaRPr lang="en-US" dirty="0"/>
          </a:p>
        </p:txBody>
      </p:sp>
      <p:cxnSp>
        <p:nvCxnSpPr>
          <p:cNvPr id="14" name="Straight Arrow Connector 13"/>
          <p:cNvCxnSpPr>
            <a:endCxn id="12" idx="1"/>
          </p:cNvCxnSpPr>
          <p:nvPr/>
        </p:nvCxnSpPr>
        <p:spPr>
          <a:xfrm flipV="1">
            <a:off x="5530954" y="1987530"/>
            <a:ext cx="952420" cy="4809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13" idx="1"/>
          </p:cNvCxnSpPr>
          <p:nvPr/>
        </p:nvCxnSpPr>
        <p:spPr>
          <a:xfrm>
            <a:off x="5549600" y="2463825"/>
            <a:ext cx="936770" cy="451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3" idx="1"/>
          </p:cNvCxnSpPr>
          <p:nvPr/>
        </p:nvCxnSpPr>
        <p:spPr>
          <a:xfrm flipV="1">
            <a:off x="5558968" y="2915076"/>
            <a:ext cx="927402" cy="552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53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err="1" smtClean="0"/>
              <a:t>MicroServices</a:t>
            </a: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6600" dirty="0" smtClean="0"/>
              <a:t>- Why?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9467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Why?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Faster and simpler deployments and </a:t>
            </a:r>
            <a:r>
              <a:rPr lang="en-US" dirty="0" smtClean="0"/>
              <a:t>rollbacks</a:t>
            </a:r>
          </a:p>
          <a:p>
            <a:pPr lvl="1"/>
            <a:r>
              <a:rPr lang="en-US" dirty="0"/>
              <a:t>Independent Speed of Delivery (by different teams</a:t>
            </a:r>
            <a:r>
              <a:rPr lang="en-US" dirty="0" smtClean="0"/>
              <a:t>)</a:t>
            </a:r>
          </a:p>
          <a:p>
            <a:r>
              <a:rPr lang="en-US" dirty="0" smtClean="0"/>
              <a:t>Right framework/tool/language for each domain</a:t>
            </a:r>
          </a:p>
          <a:p>
            <a:pPr lvl="1"/>
            <a:r>
              <a:rPr lang="en-US" dirty="0" smtClean="0"/>
              <a:t>Recommendation component using Python?, Catalog Service in Java ..</a:t>
            </a:r>
            <a:endParaRPr lang="en-US" dirty="0"/>
          </a:p>
          <a:p>
            <a:r>
              <a:rPr lang="en-US" dirty="0"/>
              <a:t>Greater </a:t>
            </a:r>
            <a:r>
              <a:rPr lang="en-US" dirty="0" smtClean="0"/>
              <a:t>Resiliency</a:t>
            </a:r>
          </a:p>
          <a:p>
            <a:pPr lvl="1"/>
            <a:r>
              <a:rPr lang="en-US" dirty="0" smtClean="0"/>
              <a:t>Fault Isolation</a:t>
            </a:r>
            <a:endParaRPr lang="en-US" dirty="0"/>
          </a:p>
          <a:p>
            <a:r>
              <a:rPr lang="en-US" dirty="0"/>
              <a:t>Better Availability</a:t>
            </a:r>
          </a:p>
          <a:p>
            <a:pPr lvl="1"/>
            <a:r>
              <a:rPr lang="en-US" dirty="0"/>
              <a:t>If architected right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1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err="1" smtClean="0"/>
              <a:t>MicroServices</a:t>
            </a: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6600" dirty="0" smtClean="0"/>
              <a:t>- Challenges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04465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Challenges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577" y="1259917"/>
            <a:ext cx="5080000" cy="2667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49" y="1193803"/>
            <a:ext cx="2850020" cy="285002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118811" y="2334774"/>
            <a:ext cx="793710" cy="476293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45302" y="4548133"/>
            <a:ext cx="362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lead to chaos if not designed right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55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Complexity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Distributed Systems are inherently Complex</a:t>
            </a:r>
          </a:p>
          <a:p>
            <a:pPr lvl="1"/>
            <a:r>
              <a:rPr lang="en-US" sz="2000" dirty="0"/>
              <a:t>N/W Latency, Fault Tolerance, </a:t>
            </a:r>
            <a:r>
              <a:rPr lang="en-US" sz="2000" dirty="0" smtClean="0"/>
              <a:t>Retry storms ..</a:t>
            </a:r>
          </a:p>
          <a:p>
            <a:endParaRPr lang="en-US" sz="2000" dirty="0"/>
          </a:p>
          <a:p>
            <a:r>
              <a:rPr lang="en-US" sz="2000" dirty="0" smtClean="0"/>
              <a:t>Operational Overhead</a:t>
            </a:r>
          </a:p>
          <a:p>
            <a:pPr lvl="1"/>
            <a:r>
              <a:rPr lang="en-US" sz="2000" dirty="0" smtClean="0"/>
              <a:t>TIP: Embrace </a:t>
            </a:r>
            <a:r>
              <a:rPr lang="en-US" sz="2000" dirty="0" err="1" smtClean="0"/>
              <a:t>DevOps</a:t>
            </a:r>
            <a:r>
              <a:rPr lang="en-US" sz="2000" dirty="0" smtClean="0"/>
              <a:t> Model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5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100s of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pPr lvl="1"/>
            <a:r>
              <a:rPr lang="en-US" dirty="0" smtClean="0"/>
              <a:t>Need a Service Metadata Registry (Discovery Service)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75866" y="3387045"/>
            <a:ext cx="1727120" cy="5258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61442" y="3363657"/>
            <a:ext cx="1682216" cy="5726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87869" y="2650563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6052" y="2624034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00857" y="2528847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Account 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81231" y="2555376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Catalog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66246" y="3302796"/>
            <a:ext cx="1685886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80239" y="3302798"/>
            <a:ext cx="1731650" cy="564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3620" y="4080915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38425" y="3985728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X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06934" y="4275429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11741" y="4180245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Y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94652" y="4252542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99457" y="4157358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Z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97630" y="2490365"/>
            <a:ext cx="1880379" cy="13658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02435" y="2395178"/>
            <a:ext cx="1880379" cy="13658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Registry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(e.g. Netflix Eureka)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22" name="Straight Arrow Connector 21"/>
          <p:cNvCxnSpPr>
            <a:stCxn id="7" idx="3"/>
            <a:endCxn id="20" idx="1"/>
          </p:cNvCxnSpPr>
          <p:nvPr/>
        </p:nvCxnSpPr>
        <p:spPr>
          <a:xfrm>
            <a:off x="2314695" y="2898660"/>
            <a:ext cx="4587734" cy="179437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3"/>
            <a:endCxn id="20" idx="1"/>
          </p:cNvCxnSpPr>
          <p:nvPr/>
        </p:nvCxnSpPr>
        <p:spPr>
          <a:xfrm>
            <a:off x="4606518" y="2925189"/>
            <a:ext cx="2295917" cy="152906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3"/>
            <a:endCxn id="20" idx="1"/>
          </p:cNvCxnSpPr>
          <p:nvPr/>
        </p:nvCxnSpPr>
        <p:spPr>
          <a:xfrm flipV="1">
            <a:off x="3443664" y="3078095"/>
            <a:ext cx="3458771" cy="571881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" idx="3"/>
            <a:endCxn id="20" idx="1"/>
          </p:cNvCxnSpPr>
          <p:nvPr/>
        </p:nvCxnSpPr>
        <p:spPr>
          <a:xfrm flipV="1">
            <a:off x="5902992" y="3078094"/>
            <a:ext cx="999443" cy="571880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3"/>
            <a:endCxn id="20" idx="1"/>
          </p:cNvCxnSpPr>
          <p:nvPr/>
        </p:nvCxnSpPr>
        <p:spPr>
          <a:xfrm flipV="1">
            <a:off x="1952263" y="3078094"/>
            <a:ext cx="4950166" cy="1277444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5" idx="3"/>
            <a:endCxn id="20" idx="1"/>
          </p:cNvCxnSpPr>
          <p:nvPr/>
        </p:nvCxnSpPr>
        <p:spPr>
          <a:xfrm flipV="1">
            <a:off x="3725579" y="3078096"/>
            <a:ext cx="3176850" cy="1471960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7" idx="3"/>
            <a:endCxn id="20" idx="1"/>
          </p:cNvCxnSpPr>
          <p:nvPr/>
        </p:nvCxnSpPr>
        <p:spPr>
          <a:xfrm flipV="1">
            <a:off x="5613295" y="3078097"/>
            <a:ext cx="1289134" cy="1449073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146" y="123477"/>
            <a:ext cx="876161" cy="15037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275" y="1643678"/>
            <a:ext cx="1243007" cy="30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6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Data Serialization </a:t>
            </a:r>
            <a:r>
              <a:rPr lang="en-US" dirty="0" smtClean="0"/>
              <a:t>Overhead</a:t>
            </a:r>
            <a:endParaRPr lang="en" dirty="0"/>
          </a:p>
        </p:txBody>
      </p:sp>
      <p:grpSp>
        <p:nvGrpSpPr>
          <p:cNvPr id="442" name="Shape 442"/>
          <p:cNvGrpSpPr/>
          <p:nvPr/>
        </p:nvGrpSpPr>
        <p:grpSpPr>
          <a:xfrm>
            <a:off x="457206" y="1542900"/>
            <a:ext cx="7885075" cy="2291850"/>
            <a:chOff x="457200" y="1542900"/>
            <a:chExt cx="7885075" cy="2291850"/>
          </a:xfrm>
        </p:grpSpPr>
        <p:sp>
          <p:nvSpPr>
            <p:cNvPr id="443" name="Shape 443"/>
            <p:cNvSpPr/>
            <p:nvPr/>
          </p:nvSpPr>
          <p:spPr>
            <a:xfrm>
              <a:off x="457200" y="1859275"/>
              <a:ext cx="1397700" cy="118980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dirty="0">
                  <a:solidFill>
                    <a:schemeClr val="bg1"/>
                  </a:solidFill>
                </a:rPr>
                <a:t>Service A</a:t>
              </a:r>
            </a:p>
          </p:txBody>
        </p:sp>
        <p:sp>
          <p:nvSpPr>
            <p:cNvPr id="444" name="Shape 444"/>
            <p:cNvSpPr/>
            <p:nvPr/>
          </p:nvSpPr>
          <p:spPr>
            <a:xfrm>
              <a:off x="2591462" y="1859275"/>
              <a:ext cx="1397700" cy="118980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dirty="0">
                  <a:solidFill>
                    <a:srgbClr val="000000"/>
                  </a:solidFill>
                </a:rPr>
                <a:t>Service B</a:t>
              </a:r>
            </a:p>
          </p:txBody>
        </p:sp>
        <p:sp>
          <p:nvSpPr>
            <p:cNvPr id="445" name="Shape 445"/>
            <p:cNvSpPr/>
            <p:nvPr/>
          </p:nvSpPr>
          <p:spPr>
            <a:xfrm>
              <a:off x="4725712" y="1868328"/>
              <a:ext cx="1397700" cy="118980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dirty="0">
                  <a:solidFill>
                    <a:srgbClr val="000000"/>
                  </a:solidFill>
                </a:rPr>
                <a:t>Service C</a:t>
              </a:r>
            </a:p>
          </p:txBody>
        </p:sp>
        <p:sp>
          <p:nvSpPr>
            <p:cNvPr id="446" name="Shape 446"/>
            <p:cNvSpPr/>
            <p:nvPr/>
          </p:nvSpPr>
          <p:spPr>
            <a:xfrm>
              <a:off x="6944575" y="1859275"/>
              <a:ext cx="1397700" cy="118980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dirty="0">
                  <a:solidFill>
                    <a:srgbClr val="000000"/>
                  </a:solidFill>
                </a:rPr>
                <a:t>Service D</a:t>
              </a:r>
            </a:p>
          </p:txBody>
        </p:sp>
        <p:grpSp>
          <p:nvGrpSpPr>
            <p:cNvPr id="447" name="Shape 447"/>
            <p:cNvGrpSpPr/>
            <p:nvPr/>
          </p:nvGrpSpPr>
          <p:grpSpPr>
            <a:xfrm>
              <a:off x="1796150" y="1542900"/>
              <a:ext cx="849900" cy="379675"/>
              <a:chOff x="1624235" y="1036250"/>
              <a:chExt cx="849900" cy="379675"/>
            </a:xfrm>
          </p:grpSpPr>
          <p:cxnSp>
            <p:nvCxnSpPr>
              <p:cNvPr id="448" name="Shape 448"/>
              <p:cNvCxnSpPr/>
              <p:nvPr/>
            </p:nvCxnSpPr>
            <p:spPr>
              <a:xfrm>
                <a:off x="1691875" y="1415925"/>
                <a:ext cx="714599" cy="0"/>
              </a:xfrm>
              <a:prstGeom prst="straightConnector1">
                <a:avLst/>
              </a:prstGeom>
              <a:noFill/>
              <a:ln w="19050" cap="flat">
                <a:solidFill>
                  <a:srgbClr val="FFFFFF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449" name="Shape 449"/>
              <p:cNvSpPr txBox="1"/>
              <p:nvPr/>
            </p:nvSpPr>
            <p:spPr>
              <a:xfrm>
                <a:off x="1624235" y="1036250"/>
                <a:ext cx="849900" cy="28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000"/>
                  <a:t>getMovies()</a:t>
                </a:r>
              </a:p>
            </p:txBody>
          </p:sp>
        </p:grpSp>
        <p:cxnSp>
          <p:nvCxnSpPr>
            <p:cNvPr id="450" name="Shape 450"/>
            <p:cNvCxnSpPr/>
            <p:nvPr/>
          </p:nvCxnSpPr>
          <p:spPr>
            <a:xfrm>
              <a:off x="3994475" y="1936175"/>
              <a:ext cx="732899" cy="4500"/>
            </a:xfrm>
            <a:prstGeom prst="straightConnector1">
              <a:avLst/>
            </a:prstGeom>
            <a:noFill/>
            <a:ln w="19050" cap="flat">
              <a:solidFill>
                <a:srgbClr val="FFFFF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51" name="Shape 451"/>
            <p:cNvSpPr txBox="1"/>
            <p:nvPr/>
          </p:nvSpPr>
          <p:spPr>
            <a:xfrm>
              <a:off x="3935975" y="1588137"/>
              <a:ext cx="8499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getMovie()</a:t>
              </a:r>
            </a:p>
          </p:txBody>
        </p:sp>
        <p:cxnSp>
          <p:nvCxnSpPr>
            <p:cNvPr id="452" name="Shape 452"/>
            <p:cNvCxnSpPr/>
            <p:nvPr/>
          </p:nvCxnSpPr>
          <p:spPr>
            <a:xfrm>
              <a:off x="6138725" y="1936175"/>
              <a:ext cx="800700" cy="4500"/>
            </a:xfrm>
            <a:prstGeom prst="straightConnector1">
              <a:avLst/>
            </a:prstGeom>
            <a:noFill/>
            <a:ln w="19050" cap="flat">
              <a:solidFill>
                <a:srgbClr val="FFFFF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53" name="Shape 453"/>
            <p:cNvSpPr txBox="1"/>
            <p:nvPr/>
          </p:nvSpPr>
          <p:spPr>
            <a:xfrm>
              <a:off x="5908025" y="1588137"/>
              <a:ext cx="13029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getMovieMetadata()</a:t>
              </a:r>
            </a:p>
          </p:txBody>
        </p:sp>
        <p:cxnSp>
          <p:nvCxnSpPr>
            <p:cNvPr id="454" name="Shape 454"/>
            <p:cNvCxnSpPr/>
            <p:nvPr/>
          </p:nvCxnSpPr>
          <p:spPr>
            <a:xfrm rot="10800000">
              <a:off x="6125200" y="2895224"/>
              <a:ext cx="809699" cy="4500"/>
            </a:xfrm>
            <a:prstGeom prst="straightConnector1">
              <a:avLst/>
            </a:prstGeom>
            <a:noFill/>
            <a:ln w="19050" cap="flat">
              <a:solidFill>
                <a:srgbClr val="FFFFF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55" name="Shape 455"/>
            <p:cNvCxnSpPr/>
            <p:nvPr/>
          </p:nvCxnSpPr>
          <p:spPr>
            <a:xfrm rot="10800000">
              <a:off x="3998925" y="2908775"/>
              <a:ext cx="728399" cy="0"/>
            </a:xfrm>
            <a:prstGeom prst="straightConnector1">
              <a:avLst/>
            </a:prstGeom>
            <a:noFill/>
            <a:ln w="19050" cap="flat">
              <a:solidFill>
                <a:srgbClr val="FFFFF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56" name="Shape 456"/>
            <p:cNvCxnSpPr/>
            <p:nvPr/>
          </p:nvCxnSpPr>
          <p:spPr>
            <a:xfrm flipH="1">
              <a:off x="1859175" y="2926875"/>
              <a:ext cx="728399" cy="4500"/>
            </a:xfrm>
            <a:prstGeom prst="straightConnector1">
              <a:avLst/>
            </a:prstGeom>
            <a:noFill/>
            <a:ln w="19050" cap="flat">
              <a:solidFill>
                <a:srgbClr val="FFFFF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pic>
          <p:nvPicPr>
            <p:cNvPr id="457" name="Shape 4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59650" y="3189275"/>
              <a:ext cx="1633199" cy="440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Shape 4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72775" y="3189275"/>
              <a:ext cx="1860124" cy="645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Shape 4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64725" y="3189275"/>
              <a:ext cx="1860124" cy="645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" name="Shape 461"/>
            <p:cNvSpPr/>
            <p:nvPr/>
          </p:nvSpPr>
          <p:spPr>
            <a:xfrm>
              <a:off x="5858250" y="1877350"/>
              <a:ext cx="257399" cy="1171799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Cl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ient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D</a:t>
              </a:r>
            </a:p>
          </p:txBody>
        </p:sp>
        <p:sp>
          <p:nvSpPr>
            <p:cNvPr id="462" name="Shape 462"/>
            <p:cNvSpPr/>
            <p:nvPr/>
          </p:nvSpPr>
          <p:spPr>
            <a:xfrm>
              <a:off x="3727875" y="1877350"/>
              <a:ext cx="257399" cy="1171799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Cl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ient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C</a:t>
              </a:r>
            </a:p>
          </p:txBody>
        </p:sp>
        <p:sp>
          <p:nvSpPr>
            <p:cNvPr id="463" name="Shape 463"/>
            <p:cNvSpPr/>
            <p:nvPr/>
          </p:nvSpPr>
          <p:spPr>
            <a:xfrm>
              <a:off x="1597875" y="1877325"/>
              <a:ext cx="257399" cy="1171799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Cl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ient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B</a:t>
              </a:r>
            </a:p>
          </p:txBody>
        </p:sp>
      </p:grpSp>
      <p:sp>
        <p:nvSpPr>
          <p:cNvPr id="466" name="Shape 466"/>
          <p:cNvSpPr txBox="1"/>
          <p:nvPr/>
        </p:nvSpPr>
        <p:spPr>
          <a:xfrm>
            <a:off x="3570831" y="1025950"/>
            <a:ext cx="18755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Data transformation</a:t>
            </a:r>
          </a:p>
        </p:txBody>
      </p:sp>
      <p:cxnSp>
        <p:nvCxnSpPr>
          <p:cNvPr id="467" name="Shape 467"/>
          <p:cNvCxnSpPr/>
          <p:nvPr/>
        </p:nvCxnSpPr>
        <p:spPr>
          <a:xfrm flipH="1">
            <a:off x="3394474" y="1466628"/>
            <a:ext cx="612900" cy="543899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8" name="Shape 468"/>
          <p:cNvCxnSpPr/>
          <p:nvPr/>
        </p:nvCxnSpPr>
        <p:spPr>
          <a:xfrm>
            <a:off x="4771675" y="1445975"/>
            <a:ext cx="571500" cy="557700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469" name="Shape 469"/>
          <p:cNvGrpSpPr/>
          <p:nvPr/>
        </p:nvGrpSpPr>
        <p:grpSpPr>
          <a:xfrm>
            <a:off x="5797068" y="3263750"/>
            <a:ext cx="1701152" cy="626499"/>
            <a:chOff x="5694350" y="3263750"/>
            <a:chExt cx="1701152" cy="626499"/>
          </a:xfrm>
        </p:grpSpPr>
        <p:sp>
          <p:nvSpPr>
            <p:cNvPr id="470" name="Shape 470"/>
            <p:cNvSpPr txBox="1"/>
            <p:nvPr/>
          </p:nvSpPr>
          <p:spPr>
            <a:xfrm>
              <a:off x="5694350" y="3263750"/>
              <a:ext cx="1578299" cy="457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" sz="3600" dirty="0"/>
                <a:t>X</a:t>
              </a:r>
            </a:p>
          </p:txBody>
        </p:sp>
        <p:sp>
          <p:nvSpPr>
            <p:cNvPr id="471" name="Shape 471"/>
            <p:cNvSpPr txBox="1"/>
            <p:nvPr/>
          </p:nvSpPr>
          <p:spPr>
            <a:xfrm>
              <a:off x="5761394" y="3642450"/>
              <a:ext cx="1634108" cy="2477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" dirty="0">
                  <a:solidFill>
                    <a:srgbClr val="000000"/>
                  </a:solidFill>
                </a:rPr>
                <a:t>Avro</a:t>
              </a:r>
            </a:p>
          </p:txBody>
        </p:sp>
      </p:grpSp>
      <p:grpSp>
        <p:nvGrpSpPr>
          <p:cNvPr id="472" name="Shape 472"/>
          <p:cNvGrpSpPr/>
          <p:nvPr/>
        </p:nvGrpSpPr>
        <p:grpSpPr>
          <a:xfrm>
            <a:off x="3727379" y="3292212"/>
            <a:ext cx="1931303" cy="964480"/>
            <a:chOff x="5694350" y="3263750"/>
            <a:chExt cx="1622702" cy="626499"/>
          </a:xfrm>
        </p:grpSpPr>
        <p:sp>
          <p:nvSpPr>
            <p:cNvPr id="473" name="Shape 473"/>
            <p:cNvSpPr txBox="1"/>
            <p:nvPr/>
          </p:nvSpPr>
          <p:spPr>
            <a:xfrm>
              <a:off x="5694350" y="3263750"/>
              <a:ext cx="1578299" cy="457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3600"/>
                <a:t>X</a:t>
              </a:r>
            </a:p>
          </p:txBody>
        </p:sp>
        <p:sp>
          <p:nvSpPr>
            <p:cNvPr id="474" name="Shape 474"/>
            <p:cNvSpPr txBox="1"/>
            <p:nvPr/>
          </p:nvSpPr>
          <p:spPr>
            <a:xfrm>
              <a:off x="5732223" y="3642450"/>
              <a:ext cx="1584829" cy="2477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>
                  <a:solidFill>
                    <a:srgbClr val="000000"/>
                  </a:solidFill>
                </a:rPr>
                <a:t>Xml</a:t>
              </a:r>
            </a:p>
          </p:txBody>
        </p:sp>
      </p:grpSp>
      <p:sp>
        <p:nvSpPr>
          <p:cNvPr id="36" name="Shape 474"/>
          <p:cNvSpPr txBox="1"/>
          <p:nvPr/>
        </p:nvSpPr>
        <p:spPr>
          <a:xfrm>
            <a:off x="1353975" y="3840254"/>
            <a:ext cx="1867551" cy="381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000000"/>
                </a:solidFill>
              </a:rPr>
              <a:t>JSON</a:t>
            </a:r>
            <a:endParaRPr lang="e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85251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2074447" y="3253378"/>
            <a:ext cx="4633493" cy="15905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538" y="0"/>
            <a:ext cx="8229600" cy="857400"/>
          </a:xfrm>
        </p:spPr>
        <p:txBody>
          <a:bodyPr/>
          <a:lstStyle/>
          <a:p>
            <a:pPr algn="ctr"/>
            <a:r>
              <a:rPr lang="en-US" cap="none" dirty="0" smtClean="0"/>
              <a:t>Monolithic Architecture</a:t>
            </a:r>
            <a:endParaRPr lang="en-US" cap="none" dirty="0"/>
          </a:p>
        </p:txBody>
      </p:sp>
      <p:sp>
        <p:nvSpPr>
          <p:cNvPr id="10" name="Rectangle 9"/>
          <p:cNvSpPr/>
          <p:nvPr/>
        </p:nvSpPr>
        <p:spPr>
          <a:xfrm>
            <a:off x="3443660" y="2372879"/>
            <a:ext cx="1876278" cy="476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Load Balancer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484770" y="3787539"/>
            <a:ext cx="23365" cy="879712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819081" y="3043765"/>
            <a:ext cx="4633493" cy="15905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Monolithic App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526279" y="2002475"/>
            <a:ext cx="7985627" cy="45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922042" y="3375603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Account Component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458775" y="3390690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Catalog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Component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638708" y="4012239"/>
            <a:ext cx="1685886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Component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503545" y="3966469"/>
            <a:ext cx="1731650" cy="564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Component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8" name="Can 47"/>
          <p:cNvSpPr/>
          <p:nvPr/>
        </p:nvSpPr>
        <p:spPr>
          <a:xfrm>
            <a:off x="7413596" y="3409932"/>
            <a:ext cx="1269921" cy="1258699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cxnSp>
        <p:nvCxnSpPr>
          <p:cNvPr id="58" name="Straight Connector 57"/>
          <p:cNvCxnSpPr>
            <a:endCxn id="10" idx="0"/>
          </p:cNvCxnSpPr>
          <p:nvPr/>
        </p:nvCxnSpPr>
        <p:spPr>
          <a:xfrm>
            <a:off x="4381804" y="2082577"/>
            <a:ext cx="1" cy="290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0" idx="2"/>
          </p:cNvCxnSpPr>
          <p:nvPr/>
        </p:nvCxnSpPr>
        <p:spPr>
          <a:xfrm flipH="1">
            <a:off x="2574163" y="2849130"/>
            <a:ext cx="1807636" cy="1717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0" idx="2"/>
          </p:cNvCxnSpPr>
          <p:nvPr/>
        </p:nvCxnSpPr>
        <p:spPr>
          <a:xfrm>
            <a:off x="4381802" y="2849129"/>
            <a:ext cx="2242381" cy="446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9" idx="3"/>
            <a:endCxn id="48" idx="2"/>
          </p:cNvCxnSpPr>
          <p:nvPr/>
        </p:nvCxnSpPr>
        <p:spPr>
          <a:xfrm flipV="1">
            <a:off x="6707934" y="4039282"/>
            <a:ext cx="705656" cy="93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04240" y="1333697"/>
            <a:ext cx="8185122" cy="599494"/>
            <a:chOff x="6" y="1109702"/>
            <a:chExt cx="8857436" cy="801808"/>
          </a:xfrm>
          <a:solidFill>
            <a:srgbClr val="FFFFFF"/>
          </a:solidFill>
        </p:grpSpPr>
        <p:pic>
          <p:nvPicPr>
            <p:cNvPr id="27" name="Picture 26" descr="images-1.jp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72163" y="1149571"/>
              <a:ext cx="1502723" cy="711975"/>
            </a:xfrm>
            <a:prstGeom prst="rect">
              <a:avLst/>
            </a:prstGeom>
            <a:grpFill/>
          </p:spPr>
        </p:pic>
        <p:pic>
          <p:nvPicPr>
            <p:cNvPr id="28" name="Picture 27" descr="images-2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52511">
                          <a14:foregroundMark x1="69406" y1="79130" x2="69406" y2="79130"/>
                          <a14:foregroundMark x1="58904" y1="80435" x2="58904" y2="80435"/>
                          <a14:foregroundMark x1="79452" y1="73478" x2="79452" y2="73478"/>
                          <a14:foregroundMark x1="52968" y1="88696" x2="52968" y2="886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14779" y="1109702"/>
              <a:ext cx="989608" cy="779485"/>
            </a:xfrm>
            <a:prstGeom prst="rect">
              <a:avLst/>
            </a:prstGeom>
            <a:grpFill/>
          </p:spPr>
        </p:pic>
        <p:pic>
          <p:nvPicPr>
            <p:cNvPr id="29" name="Picture 28" descr="images-3.jp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93" b="100000" l="4889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85986" y="1146376"/>
              <a:ext cx="1008003" cy="752642"/>
            </a:xfrm>
            <a:prstGeom prst="rect">
              <a:avLst/>
            </a:prstGeom>
            <a:grpFill/>
          </p:spPr>
        </p:pic>
        <p:pic>
          <p:nvPicPr>
            <p:cNvPr id="30" name="Picture 29" descr="images-4.jpg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96525">
                          <a14:foregroundMark x1="24324" y1="52577" x2="24324" y2="52577"/>
                          <a14:foregroundMark x1="24324" y1="29381" x2="24324" y2="2938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" y="1152211"/>
              <a:ext cx="1256559" cy="705906"/>
            </a:xfrm>
            <a:prstGeom prst="rect">
              <a:avLst/>
            </a:prstGeom>
            <a:grpFill/>
          </p:spPr>
        </p:pic>
        <p:pic>
          <p:nvPicPr>
            <p:cNvPr id="31" name="Picture 30" descr="images-5.jp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9242" y="1145245"/>
              <a:ext cx="1192368" cy="766265"/>
            </a:xfrm>
            <a:prstGeom prst="rect">
              <a:avLst/>
            </a:prstGeom>
            <a:grpFill/>
          </p:spPr>
        </p:pic>
        <p:pic>
          <p:nvPicPr>
            <p:cNvPr id="32" name="Picture 31" descr="images-6.jpg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99528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00235" y="1109703"/>
              <a:ext cx="914544" cy="766795"/>
            </a:xfrm>
            <a:prstGeom prst="rect">
              <a:avLst/>
            </a:prstGeom>
            <a:grpFill/>
          </p:spPr>
        </p:pic>
        <p:pic>
          <p:nvPicPr>
            <p:cNvPr id="33" name="Picture 32" descr="images.jpg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99582" l="0" r="891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46270" y="1143698"/>
              <a:ext cx="868003" cy="737393"/>
            </a:xfrm>
            <a:prstGeom prst="rect">
              <a:avLst/>
            </a:prstGeom>
            <a:grpFill/>
          </p:spPr>
        </p:pic>
        <p:pic>
          <p:nvPicPr>
            <p:cNvPr id="34" name="Picture 33" descr="pc-mac-ad.jpg"/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500" r="100000">
                          <a14:foregroundMark x1="66750" y1="26286" x2="66750" y2="26286"/>
                          <a14:foregroundMark x1="75000" y1="31714" x2="75000" y2="31714"/>
                          <a14:foregroundMark x1="63250" y1="61714" x2="63250" y2="61714"/>
                          <a14:backgroundMark x1="66750" y1="40000" x2="66750" y2="4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7817" y="1146377"/>
              <a:ext cx="1112562" cy="730119"/>
            </a:xfrm>
            <a:prstGeom prst="rect">
              <a:avLst/>
            </a:prstGeom>
            <a:grpFill/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478" b="100000" l="1205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88329" y="1113190"/>
              <a:ext cx="1269113" cy="775994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7442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Challenges - Summary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5" y="1116826"/>
            <a:ext cx="8458201" cy="3771901"/>
          </a:xfrm>
        </p:spPr>
        <p:txBody>
          <a:bodyPr/>
          <a:lstStyle/>
          <a:p>
            <a:r>
              <a:rPr lang="en-US" sz="2000" dirty="0" smtClean="0"/>
              <a:t>Service Discovery</a:t>
            </a:r>
          </a:p>
          <a:p>
            <a:r>
              <a:rPr lang="en-US" sz="2000" dirty="0" smtClean="0"/>
              <a:t>Operational </a:t>
            </a:r>
            <a:r>
              <a:rPr lang="en-US" sz="2000" dirty="0"/>
              <a:t>Overhead (100s of services; </a:t>
            </a:r>
            <a:r>
              <a:rPr lang="en-US" sz="2000" dirty="0" err="1"/>
              <a:t>DevOps</a:t>
            </a:r>
            <a:r>
              <a:rPr lang="en-US" sz="2000" dirty="0"/>
              <a:t> model absolutely required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Distributed </a:t>
            </a:r>
            <a:r>
              <a:rPr lang="en-US" sz="2000" dirty="0"/>
              <a:t>Systems are inherently </a:t>
            </a:r>
            <a:r>
              <a:rPr lang="en-US" sz="2000" dirty="0" smtClean="0"/>
              <a:t>Complex</a:t>
            </a:r>
          </a:p>
          <a:p>
            <a:pPr lvl="1"/>
            <a:r>
              <a:rPr lang="en-US" sz="2000" dirty="0" smtClean="0"/>
              <a:t>N/W Latency, Fault Tolerance, Serialization overhead ..</a:t>
            </a:r>
          </a:p>
          <a:p>
            <a:r>
              <a:rPr lang="en-US" sz="2000" dirty="0" smtClean="0"/>
              <a:t>Service </a:t>
            </a:r>
            <a:r>
              <a:rPr lang="en-US" sz="2000" dirty="0"/>
              <a:t>Interface Versioning, Mismatches?</a:t>
            </a:r>
          </a:p>
          <a:p>
            <a:r>
              <a:rPr lang="en-US" sz="2000" dirty="0" smtClean="0"/>
              <a:t>Testing </a:t>
            </a:r>
            <a:r>
              <a:rPr lang="en-US" sz="2000" dirty="0"/>
              <a:t>(Need the entire ecosystem to test)</a:t>
            </a:r>
          </a:p>
          <a:p>
            <a:r>
              <a:rPr lang="en-US" sz="2000" dirty="0" smtClean="0"/>
              <a:t>Fan </a:t>
            </a:r>
            <a:r>
              <a:rPr lang="en-US" sz="2000" dirty="0"/>
              <a:t>out of Requests -&gt; Increases n/w traffic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78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Best Practices/Tips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28955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smtClean="0"/>
              <a:t>Best Practice -&gt; Isolation/Access</a:t>
            </a:r>
            <a:endParaRPr 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524" y="1200153"/>
            <a:ext cx="8229600" cy="3725699"/>
          </a:xfrm>
        </p:spPr>
        <p:txBody>
          <a:bodyPr/>
          <a:lstStyle/>
          <a:p>
            <a:r>
              <a:rPr lang="en-US" dirty="0" smtClean="0"/>
              <a:t>TIP: In AWS, use Security Groups to isolate/restrict access to your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94" y="1909519"/>
            <a:ext cx="6045200" cy="2133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05867" y="4631638"/>
            <a:ext cx="60526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http://</a:t>
            </a:r>
            <a:r>
              <a:rPr lang="en-US" sz="1100" dirty="0" err="1">
                <a:solidFill>
                  <a:srgbClr val="FFFFFF"/>
                </a:solidFill>
              </a:rPr>
              <a:t>docs.aws.amazon.com</a:t>
            </a:r>
            <a:r>
              <a:rPr lang="en-US" sz="1100" dirty="0">
                <a:solidFill>
                  <a:srgbClr val="FFFFFF"/>
                </a:solidFill>
              </a:rPr>
              <a:t>/AWSEC2/latest/</a:t>
            </a:r>
            <a:r>
              <a:rPr lang="en-US" sz="1100" dirty="0" err="1">
                <a:solidFill>
                  <a:srgbClr val="FFFFFF"/>
                </a:solidFill>
              </a:rPr>
              <a:t>UserGuide</a:t>
            </a:r>
            <a:r>
              <a:rPr lang="en-US" sz="1100" dirty="0">
                <a:solidFill>
                  <a:srgbClr val="FFFFFF"/>
                </a:solidFill>
              </a:rPr>
              <a:t>/using-network-</a:t>
            </a:r>
            <a:r>
              <a:rPr lang="en-US" sz="1100" dirty="0" err="1">
                <a:solidFill>
                  <a:srgbClr val="FFFFFF"/>
                </a:solidFill>
              </a:rPr>
              <a:t>security.html</a:t>
            </a:r>
            <a:endParaRPr lang="en-US" sz="1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2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cap="none" dirty="0" smtClean="0"/>
              <a:t>Best Practice -&gt; </a:t>
            </a:r>
            <a:r>
              <a:rPr lang="en" cap="none" dirty="0" smtClean="0"/>
              <a:t>Loadbalancers</a:t>
            </a:r>
            <a:endParaRPr lang="en" cap="none" dirty="0"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Choice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" dirty="0"/>
              <a:t>Central Loadbalancer? (H/W </a:t>
            </a:r>
            <a:r>
              <a:rPr lang="en-US" dirty="0" smtClean="0"/>
              <a:t>or </a:t>
            </a:r>
            <a:r>
              <a:rPr lang="en" dirty="0" smtClean="0"/>
              <a:t>S/W</a:t>
            </a:r>
            <a:r>
              <a:rPr lang="en" dirty="0"/>
              <a:t>)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n" dirty="0"/>
              <a:t>OR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2.  Client based S/W Loadbalancer?</a:t>
            </a:r>
          </a:p>
        </p:txBody>
      </p:sp>
    </p:spTree>
    <p:extLst>
      <p:ext uri="{BB962C8B-B14F-4D97-AF65-F5344CB8AC3E}">
        <p14:creationId xmlns:p14="http://schemas.microsoft.com/office/powerpoint/2010/main" val="346847079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smtClean="0"/>
              <a:t>Central (Proxy) </a:t>
            </a:r>
            <a:r>
              <a:rPr lang="en-US" cap="none" dirty="0" err="1" smtClean="0"/>
              <a:t>Loadbalancer</a:t>
            </a:r>
            <a:endParaRPr lang="en-US" cap="none" dirty="0"/>
          </a:p>
        </p:txBody>
      </p:sp>
      <p:cxnSp>
        <p:nvCxnSpPr>
          <p:cNvPr id="3" name="Straight Arrow Connector 2"/>
          <p:cNvCxnSpPr>
            <a:stCxn id="16" idx="2"/>
            <a:endCxn id="43" idx="0"/>
          </p:cNvCxnSpPr>
          <p:nvPr/>
        </p:nvCxnSpPr>
        <p:spPr>
          <a:xfrm>
            <a:off x="4362588" y="1765719"/>
            <a:ext cx="2459756" cy="3132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>
            <a:stCxn id="43" idx="2"/>
            <a:endCxn id="13" idx="0"/>
          </p:cNvCxnSpPr>
          <p:nvPr/>
        </p:nvCxnSpPr>
        <p:spPr>
          <a:xfrm>
            <a:off x="6822350" y="2555263"/>
            <a:ext cx="160169" cy="3355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80938" y="2487306"/>
            <a:ext cx="1876278" cy="47625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000000"/>
                </a:solidFill>
              </a:rPr>
              <a:t>Account Service Load Balancer</a:t>
            </a: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532" y="3238299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Account 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1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07353" y="4344084"/>
            <a:ext cx="1685886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1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16688" y="2890861"/>
            <a:ext cx="1731650" cy="564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1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cxnSp>
        <p:nvCxnSpPr>
          <p:cNvPr id="14" name="Straight Arrow Connector 13"/>
          <p:cNvCxnSpPr>
            <a:stCxn id="9" idx="2"/>
            <a:endCxn id="10" idx="0"/>
          </p:cNvCxnSpPr>
          <p:nvPr/>
        </p:nvCxnSpPr>
        <p:spPr>
          <a:xfrm flipH="1">
            <a:off x="800851" y="2963559"/>
            <a:ext cx="1018226" cy="2747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424449" y="1289466"/>
            <a:ext cx="1876278" cy="476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API Gateway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stCxn id="16" idx="2"/>
            <a:endCxn id="9" idx="0"/>
          </p:cNvCxnSpPr>
          <p:nvPr/>
        </p:nvCxnSpPr>
        <p:spPr>
          <a:xfrm flipH="1">
            <a:off x="1819083" y="1765716"/>
            <a:ext cx="2543511" cy="7215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3" idx="2"/>
            <a:endCxn id="42" idx="0"/>
          </p:cNvCxnSpPr>
          <p:nvPr/>
        </p:nvCxnSpPr>
        <p:spPr>
          <a:xfrm>
            <a:off x="6822350" y="2555263"/>
            <a:ext cx="1170623" cy="11631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891397" y="3241938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Account 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N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cxnSp>
        <p:nvCxnSpPr>
          <p:cNvPr id="33" name="Straight Arrow Connector 32"/>
          <p:cNvCxnSpPr>
            <a:stCxn id="9" idx="2"/>
            <a:endCxn id="28" idx="0"/>
          </p:cNvCxnSpPr>
          <p:nvPr/>
        </p:nvCxnSpPr>
        <p:spPr>
          <a:xfrm>
            <a:off x="1819083" y="2963556"/>
            <a:ext cx="781639" cy="2783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793236" y="4324842"/>
            <a:ext cx="1685886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N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127142" y="3718381"/>
            <a:ext cx="1731650" cy="564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N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84205" y="2079013"/>
            <a:ext cx="1876278" cy="476250"/>
          </a:xfrm>
          <a:prstGeom prst="rect">
            <a:avLst/>
          </a:prstGeom>
          <a:solidFill>
            <a:srgbClr val="BFBFB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000000"/>
                </a:solidFill>
              </a:rPr>
              <a:t>Customer Service Load Balancer</a:t>
            </a: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885748" y="3478668"/>
            <a:ext cx="1876278" cy="476250"/>
          </a:xfrm>
          <a:prstGeom prst="rect">
            <a:avLst/>
          </a:prstGeom>
          <a:solidFill>
            <a:srgbClr val="BFBFB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 smtClean="0">
                <a:solidFill>
                  <a:srgbClr val="000000"/>
                </a:solidFill>
              </a:rPr>
              <a:t>Reco</a:t>
            </a:r>
            <a:r>
              <a:rPr lang="en-US" sz="1500" dirty="0" smtClean="0">
                <a:solidFill>
                  <a:srgbClr val="000000"/>
                </a:solidFill>
              </a:rPr>
              <a:t> Service </a:t>
            </a:r>
          </a:p>
          <a:p>
            <a:pPr algn="ctr"/>
            <a:r>
              <a:rPr lang="en-US" sz="1500" dirty="0" smtClean="0">
                <a:solidFill>
                  <a:srgbClr val="000000"/>
                </a:solidFill>
              </a:rPr>
              <a:t>Load Balancer</a:t>
            </a:r>
            <a:endParaRPr lang="en-US" sz="1500" dirty="0">
              <a:solidFill>
                <a:srgbClr val="000000"/>
              </a:solidFill>
            </a:endParaRPr>
          </a:p>
        </p:txBody>
      </p:sp>
      <p:cxnSp>
        <p:nvCxnSpPr>
          <p:cNvPr id="51" name="Straight Arrow Connector 50"/>
          <p:cNvCxnSpPr>
            <a:stCxn id="16" idx="2"/>
            <a:endCxn id="50" idx="0"/>
          </p:cNvCxnSpPr>
          <p:nvPr/>
        </p:nvCxnSpPr>
        <p:spPr>
          <a:xfrm>
            <a:off x="4362594" y="1765716"/>
            <a:ext cx="461299" cy="1712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0" idx="2"/>
            <a:endCxn id="12" idx="0"/>
          </p:cNvCxnSpPr>
          <p:nvPr/>
        </p:nvCxnSpPr>
        <p:spPr>
          <a:xfrm flipH="1">
            <a:off x="3550302" y="3954921"/>
            <a:ext cx="1273591" cy="389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0" idx="2"/>
            <a:endCxn id="38" idx="0"/>
          </p:cNvCxnSpPr>
          <p:nvPr/>
        </p:nvCxnSpPr>
        <p:spPr>
          <a:xfrm>
            <a:off x="4823887" y="3954918"/>
            <a:ext cx="812292" cy="3699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0" idx="3"/>
            <a:endCxn id="28" idx="1"/>
          </p:cNvCxnSpPr>
          <p:nvPr/>
        </p:nvCxnSpPr>
        <p:spPr>
          <a:xfrm>
            <a:off x="1510175" y="3512925"/>
            <a:ext cx="381216" cy="3641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374027" y="4660841"/>
            <a:ext cx="381216" cy="3641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390709" y="3455700"/>
            <a:ext cx="0" cy="25174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31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smtClean="0"/>
              <a:t>Client </a:t>
            </a:r>
            <a:r>
              <a:rPr lang="en-US" cap="none" dirty="0" err="1" smtClean="0"/>
              <a:t>Loadbalancer</a:t>
            </a:r>
            <a:endParaRPr lang="en-US" cap="none" dirty="0"/>
          </a:p>
        </p:txBody>
      </p:sp>
      <p:cxnSp>
        <p:nvCxnSpPr>
          <p:cNvPr id="3" name="Straight Arrow Connector 2"/>
          <p:cNvCxnSpPr>
            <a:stCxn id="16" idx="2"/>
          </p:cNvCxnSpPr>
          <p:nvPr/>
        </p:nvCxnSpPr>
        <p:spPr>
          <a:xfrm flipV="1">
            <a:off x="4444722" y="2090458"/>
            <a:ext cx="2377622" cy="1065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1532" y="3238299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Account 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1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07353" y="4344084"/>
            <a:ext cx="1685886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1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79831" y="2890861"/>
            <a:ext cx="1731650" cy="564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1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cxnSp>
        <p:nvCxnSpPr>
          <p:cNvPr id="14" name="Straight Arrow Connector 13"/>
          <p:cNvCxnSpPr>
            <a:endCxn id="10" idx="0"/>
          </p:cNvCxnSpPr>
          <p:nvPr/>
        </p:nvCxnSpPr>
        <p:spPr>
          <a:xfrm flipH="1">
            <a:off x="800857" y="2174117"/>
            <a:ext cx="1212717" cy="1064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773318" y="1224373"/>
            <a:ext cx="5342819" cy="9726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API Gateway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91397" y="3241938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Account 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N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cxnSp>
        <p:nvCxnSpPr>
          <p:cNvPr id="33" name="Straight Arrow Connector 32"/>
          <p:cNvCxnSpPr>
            <a:endCxn id="28" idx="0"/>
          </p:cNvCxnSpPr>
          <p:nvPr/>
        </p:nvCxnSpPr>
        <p:spPr>
          <a:xfrm>
            <a:off x="2002133" y="2219890"/>
            <a:ext cx="598589" cy="10220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793236" y="4324842"/>
            <a:ext cx="1685886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N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127142" y="3718381"/>
            <a:ext cx="1731650" cy="564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N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cxnSp>
        <p:nvCxnSpPr>
          <p:cNvPr id="54" name="Straight Arrow Connector 53"/>
          <p:cNvCxnSpPr>
            <a:stCxn id="16" idx="2"/>
            <a:endCxn id="12" idx="0"/>
          </p:cNvCxnSpPr>
          <p:nvPr/>
        </p:nvCxnSpPr>
        <p:spPr>
          <a:xfrm flipH="1">
            <a:off x="3550296" y="2197001"/>
            <a:ext cx="894426" cy="21470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8" idx="0"/>
          </p:cNvCxnSpPr>
          <p:nvPr/>
        </p:nvCxnSpPr>
        <p:spPr>
          <a:xfrm>
            <a:off x="4457783" y="2215628"/>
            <a:ext cx="1178396" cy="21092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0" idx="3"/>
            <a:endCxn id="28" idx="1"/>
          </p:cNvCxnSpPr>
          <p:nvPr/>
        </p:nvCxnSpPr>
        <p:spPr>
          <a:xfrm>
            <a:off x="1510175" y="3512925"/>
            <a:ext cx="381216" cy="3641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374027" y="4660841"/>
            <a:ext cx="381216" cy="3641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390709" y="3455700"/>
            <a:ext cx="0" cy="25174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3" idx="0"/>
          </p:cNvCxnSpPr>
          <p:nvPr/>
        </p:nvCxnSpPr>
        <p:spPr>
          <a:xfrm>
            <a:off x="6349615" y="2174117"/>
            <a:ext cx="896047" cy="7167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349609" y="2197001"/>
            <a:ext cx="1658475" cy="1574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788425" y="1636311"/>
            <a:ext cx="1575148" cy="575789"/>
          </a:xfrm>
          <a:prstGeom prst="rect">
            <a:avLst/>
          </a:prstGeom>
          <a:solidFill>
            <a:srgbClr val="BFBFBF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Account Service LB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69078" y="1635807"/>
            <a:ext cx="1685886" cy="549250"/>
          </a:xfrm>
          <a:prstGeom prst="rect">
            <a:avLst/>
          </a:prstGeom>
          <a:solidFill>
            <a:srgbClr val="BFBFBF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 LB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376718" y="1612921"/>
            <a:ext cx="1731650" cy="564846"/>
          </a:xfrm>
          <a:prstGeom prst="rect">
            <a:avLst/>
          </a:prstGeom>
          <a:solidFill>
            <a:srgbClr val="BFBFBF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 LB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97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/>
              <a:t>Best Practice -&gt; </a:t>
            </a:r>
            <a:r>
              <a:rPr lang="en-US" cap="none" dirty="0" err="1"/>
              <a:t>LoadBalancers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 smtClean="0"/>
          </a:p>
          <a:p>
            <a:r>
              <a:rPr lang="en-US" sz="2400" dirty="0" smtClean="0"/>
              <a:t>TIP: Use Client Side Smart </a:t>
            </a:r>
            <a:r>
              <a:rPr lang="en-US" sz="2400" dirty="0" err="1" smtClean="0"/>
              <a:t>LoadBalancers</a:t>
            </a:r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86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 contd..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  <a:p>
            <a:r>
              <a:rPr lang="en-US" sz="2400" dirty="0" smtClean="0"/>
              <a:t>Dependency Calls</a:t>
            </a:r>
          </a:p>
          <a:p>
            <a:pPr lvl="1"/>
            <a:r>
              <a:rPr lang="en-US" sz="1800" dirty="0" smtClean="0"/>
              <a:t>Guard your dependency calls</a:t>
            </a:r>
          </a:p>
          <a:p>
            <a:pPr lvl="1"/>
            <a:r>
              <a:rPr lang="en-US" sz="1800" dirty="0" smtClean="0"/>
              <a:t>Cache your dependency call results</a:t>
            </a:r>
          </a:p>
          <a:p>
            <a:pPr lvl="1"/>
            <a:r>
              <a:rPr lang="en-US" sz="1800" dirty="0" smtClean="0"/>
              <a:t>Consider Batching your dependency calls</a:t>
            </a:r>
          </a:p>
          <a:p>
            <a:pPr lvl="1"/>
            <a:r>
              <a:rPr lang="en-US" sz="1800" dirty="0" smtClean="0"/>
              <a:t>Increase throughput via </a:t>
            </a:r>
            <a:r>
              <a:rPr lang="en-US" sz="1800" dirty="0" err="1" smtClean="0"/>
              <a:t>Async</a:t>
            </a:r>
            <a:r>
              <a:rPr lang="en-US" sz="1800" dirty="0" smtClean="0"/>
              <a:t>/</a:t>
            </a:r>
            <a:r>
              <a:rPr lang="en-US" sz="1800" dirty="0" err="1" smtClean="0"/>
              <a:t>ReactiveX</a:t>
            </a:r>
            <a:r>
              <a:rPr lang="en-US" sz="1800" dirty="0" smtClean="0"/>
              <a:t> patterns</a:t>
            </a:r>
          </a:p>
          <a:p>
            <a:endParaRPr lang="en-US" sz="1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86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dirty="0" smtClean="0"/>
              <a:t>Availability</a:t>
            </a:r>
            <a:endParaRPr lang="en" dirty="0"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lang="en-US" dirty="0" smtClean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lang="en-US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lang="en-US" dirty="0" smtClean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2400" dirty="0" smtClean="0"/>
              <a:t>MicroServices </a:t>
            </a:r>
            <a:r>
              <a:rPr lang="en" sz="2400" dirty="0"/>
              <a:t>does </a:t>
            </a:r>
            <a:r>
              <a:rPr lang="en" sz="2400" dirty="0">
                <a:solidFill>
                  <a:srgbClr val="A61C00"/>
                </a:solidFill>
              </a:rPr>
              <a:t>not</a:t>
            </a:r>
            <a:r>
              <a:rPr lang="en" sz="2400" dirty="0"/>
              <a:t> automatically mean better Availability </a:t>
            </a:r>
          </a:p>
          <a:p>
            <a:pPr marL="457200" lvl="0" indent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2400" dirty="0"/>
              <a:t>- Unless you have </a:t>
            </a:r>
            <a:r>
              <a:rPr lang="en" sz="2400" dirty="0">
                <a:solidFill>
                  <a:srgbClr val="CC4125"/>
                </a:solidFill>
              </a:rPr>
              <a:t>Fault Tolerant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8366450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Shape 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59" y="789550"/>
            <a:ext cx="7974401" cy="4240914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Shape 501"/>
          <p:cNvSpPr/>
          <p:nvPr/>
        </p:nvSpPr>
        <p:spPr>
          <a:xfrm>
            <a:off x="3935869" y="1180174"/>
            <a:ext cx="664499" cy="1644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7379523" y="2455209"/>
            <a:ext cx="664499" cy="1644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2778579" y="3590438"/>
            <a:ext cx="664499" cy="1644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4811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Characteristics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Large Codebase</a:t>
            </a:r>
          </a:p>
          <a:p>
            <a:r>
              <a:rPr lang="en-US" sz="2800" dirty="0" smtClean="0"/>
              <a:t>Many Components, no clear ownership</a:t>
            </a:r>
          </a:p>
          <a:p>
            <a:r>
              <a:rPr lang="en-US" sz="2800" dirty="0" smtClean="0"/>
              <a:t>Long deployment cycles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53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Pros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Single codebase </a:t>
            </a:r>
          </a:p>
          <a:p>
            <a:pPr lvl="1"/>
            <a:r>
              <a:rPr lang="en-US" sz="2000" dirty="0" smtClean="0"/>
              <a:t>Easy to develop/debug/deploy</a:t>
            </a:r>
          </a:p>
          <a:p>
            <a:pPr lvl="1"/>
            <a:r>
              <a:rPr lang="en-US" sz="2000" dirty="0" smtClean="0"/>
              <a:t>Good IDE support</a:t>
            </a:r>
          </a:p>
          <a:p>
            <a:r>
              <a:rPr lang="en-US" sz="2000" dirty="0" smtClean="0"/>
              <a:t>Easy to scale horizontally (but can only scale in an “un-differentiated” manner)</a:t>
            </a:r>
          </a:p>
          <a:p>
            <a:r>
              <a:rPr lang="en-US" sz="2000" dirty="0" smtClean="0"/>
              <a:t>A Central Ops team can efficiently handle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Monolithic App – Evolution</a:t>
            </a:r>
            <a:endParaRPr 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codebase increases …</a:t>
            </a:r>
          </a:p>
          <a:p>
            <a:pPr lvl="1"/>
            <a:r>
              <a:rPr lang="en-US" dirty="0"/>
              <a:t>Tends to increase “tight coupling” between components</a:t>
            </a:r>
          </a:p>
          <a:p>
            <a:pPr lvl="2"/>
            <a:r>
              <a:rPr lang="en-US" dirty="0"/>
              <a:t>Just like the cars of a train </a:t>
            </a:r>
          </a:p>
          <a:p>
            <a:pPr lvl="1"/>
            <a:r>
              <a:rPr lang="en-US" dirty="0"/>
              <a:t>All components have to be coded in the same language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959" y="2138650"/>
            <a:ext cx="3681797" cy="276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4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74372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818" y="581586"/>
            <a:ext cx="2194560" cy="345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5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Evolution of a Monolithic App</a:t>
            </a:r>
            <a:endParaRPr lang="en-US" cap="none" dirty="0"/>
          </a:p>
        </p:txBody>
      </p:sp>
      <p:pic>
        <p:nvPicPr>
          <p:cNvPr id="6" name="Picture 5" descr="train_different_compartmen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667" y="411938"/>
            <a:ext cx="3810000" cy="381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3228" y="1247256"/>
            <a:ext cx="1876279" cy="4348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User Accounts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50028" y="446266"/>
            <a:ext cx="1704668" cy="48059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Shopping Cart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753698" y="1342442"/>
            <a:ext cx="1861167" cy="4805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Product Catalog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5367" y="2681240"/>
            <a:ext cx="2227270" cy="4311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Customer Service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>
            <a:stCxn id="7" idx="3"/>
          </p:cNvCxnSpPr>
          <p:nvPr/>
        </p:nvCxnSpPr>
        <p:spPr>
          <a:xfrm>
            <a:off x="2219506" y="1464671"/>
            <a:ext cx="1247039" cy="2860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1"/>
          </p:cNvCxnSpPr>
          <p:nvPr/>
        </p:nvCxnSpPr>
        <p:spPr>
          <a:xfrm flipH="1">
            <a:off x="5926296" y="686566"/>
            <a:ext cx="823732" cy="4691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1"/>
          </p:cNvCxnSpPr>
          <p:nvPr/>
        </p:nvCxnSpPr>
        <p:spPr>
          <a:xfrm flipH="1" flipV="1">
            <a:off x="5159773" y="1396011"/>
            <a:ext cx="1593931" cy="1867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3"/>
          </p:cNvCxnSpPr>
          <p:nvPr/>
        </p:nvCxnSpPr>
        <p:spPr>
          <a:xfrm flipV="1">
            <a:off x="2482637" y="2483069"/>
            <a:ext cx="560596" cy="4137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04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smtClean="0"/>
              <a:t>Monolithic App - Scaling</a:t>
            </a:r>
            <a:endParaRPr lang="en-US" cap="none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dirty="0"/>
              <a:t>Scaling is “undifferentiated”</a:t>
            </a:r>
          </a:p>
          <a:p>
            <a:pPr lvl="1"/>
            <a:r>
              <a:rPr lang="en-US" dirty="0"/>
              <a:t>Cant scale “</a:t>
            </a:r>
            <a:r>
              <a:rPr lang="en-US" dirty="0">
                <a:solidFill>
                  <a:srgbClr val="FF0000"/>
                </a:solidFill>
              </a:rPr>
              <a:t>Product Catalog</a:t>
            </a:r>
            <a:r>
              <a:rPr lang="en-US" dirty="0"/>
              <a:t>” differently from “</a:t>
            </a:r>
            <a:r>
              <a:rPr lang="en-US" dirty="0">
                <a:solidFill>
                  <a:srgbClr val="87898B"/>
                </a:solidFill>
              </a:rPr>
              <a:t>Customer Service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381" y="2145484"/>
            <a:ext cx="3012722" cy="225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6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WS-ReInvent-MicroServices">
  <a:themeElements>
    <a:clrScheme name="AWS_re:Invent_2014">
      <a:dk1>
        <a:srgbClr val="000000"/>
      </a:dk1>
      <a:lt1>
        <a:srgbClr val="FFFFFF"/>
      </a:lt1>
      <a:dk2>
        <a:srgbClr val="F2A52C"/>
      </a:dk2>
      <a:lt2>
        <a:srgbClr val="D6D6D3"/>
      </a:lt2>
      <a:accent1>
        <a:srgbClr val="F2A52C"/>
      </a:accent1>
      <a:accent2>
        <a:srgbClr val="B22491"/>
      </a:accent2>
      <a:accent3>
        <a:srgbClr val="007CBC"/>
      </a:accent3>
      <a:accent4>
        <a:srgbClr val="8BC942"/>
      </a:accent4>
      <a:accent5>
        <a:srgbClr val="595959"/>
      </a:accent5>
      <a:accent6>
        <a:srgbClr val="FFFFFF"/>
      </a:accent6>
      <a:hlink>
        <a:srgbClr val="007CBC"/>
      </a:hlink>
      <a:folHlink>
        <a:srgbClr val="B224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700" dirty="0" err="1" smtClean="0">
            <a:gradFill>
              <a:gsLst>
                <a:gs pos="0">
                  <a:srgbClr val="FEFEFE"/>
                </a:gs>
                <a:gs pos="100000">
                  <a:srgbClr val="FEFEFE"/>
                </a:gs>
              </a:gsLst>
              <a:lin ang="5400000" scaled="1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-2014-template-Dark_v6.potx" id="{B89C75B5-5E71-4296-A9D8-575FE3AAD3E1}" vid="{7CA6107E-958F-456E-ABED-FA8B31E771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CAD1257093A848B7066675EE926BAE" ma:contentTypeVersion="1" ma:contentTypeDescription="Create a new document." ma:contentTypeScope="" ma:versionID="f1cae5c6ae88aba1a237e05ed3ad9d7e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14F771E0-E80D-4EA8-BEC2-76983043A3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AWS-ReInvent-MicroServices.potx</Template>
  <TotalTime>20259</TotalTime>
  <Words>692</Words>
  <Application>Microsoft Office PowerPoint</Application>
  <PresentationFormat>On-screen Show (16:9)</PresentationFormat>
  <Paragraphs>239</Paragraphs>
  <Slides>39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Calibri Light</vt:lpstr>
      <vt:lpstr>Consolas</vt:lpstr>
      <vt:lpstr>Lucida Console</vt:lpstr>
      <vt:lpstr>Times New Roman</vt:lpstr>
      <vt:lpstr>Wingdings</vt:lpstr>
      <vt:lpstr>AWS-ReInvent-MicroServices</vt:lpstr>
      <vt:lpstr>Office Theme</vt:lpstr>
      <vt:lpstr>Monolithic Apps</vt:lpstr>
      <vt:lpstr>Monolithic App</vt:lpstr>
      <vt:lpstr>Monolithic Architecture</vt:lpstr>
      <vt:lpstr>Characteristics</vt:lpstr>
      <vt:lpstr>Pros</vt:lpstr>
      <vt:lpstr>Monolithic App – Evolution</vt:lpstr>
      <vt:lpstr>PowerPoint Presentation</vt:lpstr>
      <vt:lpstr>Evolution of a Monolithic App</vt:lpstr>
      <vt:lpstr>Monolithic App - Scaling</vt:lpstr>
      <vt:lpstr>Availability</vt:lpstr>
      <vt:lpstr>Availability</vt:lpstr>
      <vt:lpstr>Monolithic Apps – Failure &amp; Availability</vt:lpstr>
      <vt:lpstr>PowerPoint Presentation</vt:lpstr>
      <vt:lpstr>Tipping Point</vt:lpstr>
      <vt:lpstr>What are MicroServices?</vt:lpstr>
      <vt:lpstr>Not about …</vt:lpstr>
      <vt:lpstr>Characteristics</vt:lpstr>
      <vt:lpstr>Monolithic App (Various Components linked together)</vt:lpstr>
      <vt:lpstr>MicroServices – separate single purpose services</vt:lpstr>
      <vt:lpstr>Monolithic Architecture (Revisiting)</vt:lpstr>
      <vt:lpstr>Microservices Architecture</vt:lpstr>
      <vt:lpstr>Concept -&gt; Service Dependency Graph</vt:lpstr>
      <vt:lpstr>MicroServices - Why?</vt:lpstr>
      <vt:lpstr>Why?</vt:lpstr>
      <vt:lpstr>MicroServices - Challenges</vt:lpstr>
      <vt:lpstr>Challenges</vt:lpstr>
      <vt:lpstr>Overall Complexity</vt:lpstr>
      <vt:lpstr>Service Discovery</vt:lpstr>
      <vt:lpstr>Data Serialization Overhead</vt:lpstr>
      <vt:lpstr>Challenges - Summary</vt:lpstr>
      <vt:lpstr>Best Practices/Tips</vt:lpstr>
      <vt:lpstr>Best Practice -&gt; Isolation/Access</vt:lpstr>
      <vt:lpstr>Best Practice -&gt; Loadbalancers</vt:lpstr>
      <vt:lpstr>Central (Proxy) Loadbalancer</vt:lpstr>
      <vt:lpstr>Client Loadbalancer</vt:lpstr>
      <vt:lpstr>Best Practice -&gt; LoadBalancers</vt:lpstr>
      <vt:lpstr>Best Practices contd..</vt:lpstr>
      <vt:lpstr>Availability</vt:lpstr>
      <vt:lpstr>PowerPoint Presentation</vt:lpstr>
    </vt:vector>
  </TitlesOfParts>
  <Company>Amazon.com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Masterton</dc:creator>
  <cp:lastModifiedBy>Kaivalya</cp:lastModifiedBy>
  <cp:revision>327</cp:revision>
  <dcterms:created xsi:type="dcterms:W3CDTF">2014-09-04T17:17:45Z</dcterms:created>
  <dcterms:modified xsi:type="dcterms:W3CDTF">2018-12-20T01:50:52Z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0x01010061CAD1257093A848B7066675EE926BAE</vt:lpwstr>
  </property>
</Properties>
</file>